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6"/>
  </p:notesMasterIdLst>
  <p:sldIdLst>
    <p:sldId id="256" r:id="rId5"/>
    <p:sldId id="257" r:id="rId6"/>
    <p:sldId id="258" r:id="rId7"/>
    <p:sldId id="259" r:id="rId8"/>
    <p:sldId id="260" r:id="rId9"/>
    <p:sldId id="261" r:id="rId10"/>
    <p:sldId id="262" r:id="rId11"/>
    <p:sldId id="274" r:id="rId12"/>
    <p:sldId id="263" r:id="rId13"/>
    <p:sldId id="264" r:id="rId14"/>
    <p:sldId id="265" r:id="rId15"/>
    <p:sldId id="266" r:id="rId16"/>
    <p:sldId id="268" r:id="rId17"/>
    <p:sldId id="296" r:id="rId18"/>
    <p:sldId id="267" r:id="rId19"/>
    <p:sldId id="269" r:id="rId20"/>
    <p:sldId id="270" r:id="rId21"/>
    <p:sldId id="271" r:id="rId22"/>
    <p:sldId id="272" r:id="rId23"/>
    <p:sldId id="273" r:id="rId24"/>
    <p:sldId id="275" r:id="rId25"/>
    <p:sldId id="276" r:id="rId26"/>
    <p:sldId id="283" r:id="rId27"/>
    <p:sldId id="284" r:id="rId28"/>
    <p:sldId id="285" r:id="rId29"/>
    <p:sldId id="286" r:id="rId30"/>
    <p:sldId id="287" r:id="rId31"/>
    <p:sldId id="291" r:id="rId32"/>
    <p:sldId id="292" r:id="rId33"/>
    <p:sldId id="277" r:id="rId34"/>
    <p:sldId id="278" r:id="rId35"/>
    <p:sldId id="280" r:id="rId36"/>
    <p:sldId id="279" r:id="rId37"/>
    <p:sldId id="282" r:id="rId38"/>
    <p:sldId id="281" r:id="rId39"/>
    <p:sldId id="288" r:id="rId40"/>
    <p:sldId id="289" r:id="rId41"/>
    <p:sldId id="290" r:id="rId42"/>
    <p:sldId id="293" r:id="rId43"/>
    <p:sldId id="294" r:id="rId44"/>
    <p:sldId id="29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5" d="100"/>
          <a:sy n="65" d="100"/>
        </p:scale>
        <p:origin x="9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3A0C8A-A4F3-496B-A53A-4570FCBB9E54}" type="datetimeFigureOut">
              <a:rPr lang="el-GR" smtClean="0"/>
              <a:t>2/6/2024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B1474-ECC1-4E23-822C-D5E19513D37C}" type="slidenum">
              <a:rPr lang="el-GR" smtClean="0"/>
              <a:t>‹#›</a:t>
            </a:fld>
            <a:endParaRPr lang="el-GR"/>
          </a:p>
        </p:txBody>
      </p:sp>
    </p:spTree>
    <p:extLst>
      <p:ext uri="{BB962C8B-B14F-4D97-AF65-F5344CB8AC3E}">
        <p14:creationId xmlns:p14="http://schemas.microsoft.com/office/powerpoint/2010/main" val="187070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16/j.tra.2018.12.013" TargetMode="External"/><Relationship Id="rId2" Type="http://schemas.openxmlformats.org/officeDocument/2006/relationships/hyperlink" Target="https://doi.org/10.1080/18128602.2011.654139" TargetMode="External"/><Relationship Id="rId1" Type="http://schemas.openxmlformats.org/officeDocument/2006/relationships/slideLayout" Target="../slideLayouts/slideLayout2.xml"/><Relationship Id="rId6" Type="http://schemas.openxmlformats.org/officeDocument/2006/relationships/hyperlink" Target="https://doi.org/10.1016/0169-7439(89)80095-4" TargetMode="External"/><Relationship Id="rId5" Type="http://schemas.openxmlformats.org/officeDocument/2006/relationships/hyperlink" Target="https://doi.org/10.23762/FSO_VOL11_NO4_1" TargetMode="External"/><Relationship Id="rId4" Type="http://schemas.openxmlformats.org/officeDocument/2006/relationships/hyperlink" Target="https://doi.org/10.1016/j.trd.2021.102732"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0B8CC013-B961-4488-B78C-A13810C9B7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70A209F0-70C9-4B01-A80D-8C5FD144A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2" name="Τίτλος 1">
            <a:extLst>
              <a:ext uri="{FF2B5EF4-FFF2-40B4-BE49-F238E27FC236}">
                <a16:creationId xmlns:a16="http://schemas.microsoft.com/office/drawing/2014/main" id="{0B663F3B-4977-B20D-2AC6-D0672B1236DE}"/>
              </a:ext>
            </a:extLst>
          </p:cNvPr>
          <p:cNvSpPr>
            <a:spLocks noGrp="1"/>
          </p:cNvSpPr>
          <p:nvPr>
            <p:ph type="ctrTitle"/>
          </p:nvPr>
        </p:nvSpPr>
        <p:spPr>
          <a:xfrm>
            <a:off x="540279" y="580103"/>
            <a:ext cx="4149708" cy="3785420"/>
          </a:xfrm>
        </p:spPr>
        <p:txBody>
          <a:bodyPr>
            <a:normAutofit/>
          </a:bodyPr>
          <a:lstStyle/>
          <a:p>
            <a:r>
              <a:rPr lang="el-GR" sz="4000" dirty="0">
                <a:solidFill>
                  <a:srgbClr val="FEFFFF"/>
                </a:solidFill>
              </a:rPr>
              <a:t>Έρευνα ικανοποίησης επιβατών για τα Μέσα Μαζικής Μεταφοράς του Βόλου</a:t>
            </a:r>
          </a:p>
        </p:txBody>
      </p:sp>
      <p:sp>
        <p:nvSpPr>
          <p:cNvPr id="25" name="Freeform 27">
            <a:extLst>
              <a:ext uri="{FF2B5EF4-FFF2-40B4-BE49-F238E27FC236}">
                <a16:creationId xmlns:a16="http://schemas.microsoft.com/office/drawing/2014/main" id="{19B43B94-4C22-4B26-B9FD-985AEA9924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Υπότιτλος 2">
            <a:extLst>
              <a:ext uri="{FF2B5EF4-FFF2-40B4-BE49-F238E27FC236}">
                <a16:creationId xmlns:a16="http://schemas.microsoft.com/office/drawing/2014/main" id="{CF2EA543-B369-DE41-535D-A15BE5A3687A}"/>
              </a:ext>
            </a:extLst>
          </p:cNvPr>
          <p:cNvSpPr>
            <a:spLocks noGrp="1"/>
          </p:cNvSpPr>
          <p:nvPr>
            <p:ph type="subTitle" idx="1"/>
          </p:nvPr>
        </p:nvSpPr>
        <p:spPr>
          <a:xfrm>
            <a:off x="540278" y="5028259"/>
            <a:ext cx="5142767" cy="849825"/>
          </a:xfrm>
        </p:spPr>
        <p:txBody>
          <a:bodyPr anchor="ctr">
            <a:noAutofit/>
          </a:bodyPr>
          <a:lstStyle/>
          <a:p>
            <a:pPr>
              <a:lnSpc>
                <a:spcPct val="90000"/>
              </a:lnSpc>
            </a:pPr>
            <a:r>
              <a:rPr lang="el-GR" sz="1000" dirty="0">
                <a:solidFill>
                  <a:srgbClr val="FEFFFF"/>
                </a:solidFill>
                <a:latin typeface="Calibri" panose="020F0502020204030204" pitchFamily="34" charset="0"/>
                <a:ea typeface="Calibri" panose="020F0502020204030204" pitchFamily="34" charset="0"/>
                <a:cs typeface="Calibri" panose="020F0502020204030204" pitchFamily="34" charset="0"/>
              </a:rPr>
              <a:t>Πανεπιστήμιο Θεσσαλίας, Τμήμα Πολιτικών Μηχανικών</a:t>
            </a:r>
          </a:p>
          <a:p>
            <a:pPr>
              <a:lnSpc>
                <a:spcPct val="90000"/>
              </a:lnSpc>
            </a:pPr>
            <a:r>
              <a:rPr lang="el-GR" sz="1000" dirty="0">
                <a:solidFill>
                  <a:srgbClr val="FEFFFF"/>
                </a:solidFill>
                <a:latin typeface="Calibri" panose="020F0502020204030204" pitchFamily="34" charset="0"/>
                <a:ea typeface="Calibri" panose="020F0502020204030204" pitchFamily="34" charset="0"/>
                <a:cs typeface="Calibri" panose="020F0502020204030204" pitchFamily="34" charset="0"/>
              </a:rPr>
              <a:t>Σχεδιασμός και Αξιολόγηση Συστημάτων Μεταφορών</a:t>
            </a:r>
          </a:p>
          <a:p>
            <a:pPr>
              <a:lnSpc>
                <a:spcPct val="90000"/>
              </a:lnSpc>
            </a:pPr>
            <a:r>
              <a:rPr lang="el-GR" sz="1000" dirty="0" err="1">
                <a:solidFill>
                  <a:srgbClr val="FEFFFF"/>
                </a:solidFill>
                <a:latin typeface="Calibri" panose="020F0502020204030204" pitchFamily="34" charset="0"/>
                <a:ea typeface="Calibri" panose="020F0502020204030204" pitchFamily="34" charset="0"/>
                <a:cs typeface="Calibri" panose="020F0502020204030204" pitchFamily="34" charset="0"/>
              </a:rPr>
              <a:t>Βαϊνάς</a:t>
            </a:r>
            <a:r>
              <a:rPr lang="el-GR" sz="1000" dirty="0">
                <a:solidFill>
                  <a:srgbClr val="FEFFFF"/>
                </a:solidFill>
                <a:latin typeface="Calibri" panose="020F0502020204030204" pitchFamily="34" charset="0"/>
                <a:ea typeface="Calibri" panose="020F0502020204030204" pitchFamily="34" charset="0"/>
                <a:cs typeface="Calibri" panose="020F0502020204030204" pitchFamily="34" charset="0"/>
              </a:rPr>
              <a:t> Δημήτριος, Γιαλούρης Δημήτριος, </a:t>
            </a:r>
            <a:r>
              <a:rPr lang="el-GR" sz="1000" dirty="0" err="1">
                <a:solidFill>
                  <a:srgbClr val="FEFFFF"/>
                </a:solidFill>
                <a:latin typeface="Calibri" panose="020F0502020204030204" pitchFamily="34" charset="0"/>
                <a:ea typeface="Calibri" panose="020F0502020204030204" pitchFamily="34" charset="0"/>
                <a:cs typeface="Calibri" panose="020F0502020204030204" pitchFamily="34" charset="0"/>
              </a:rPr>
              <a:t>Γκουγκουλής</a:t>
            </a:r>
            <a:r>
              <a:rPr lang="el-GR" sz="1000" dirty="0">
                <a:solidFill>
                  <a:srgbClr val="FEFFFF"/>
                </a:solidFill>
                <a:latin typeface="Calibri" panose="020F0502020204030204" pitchFamily="34" charset="0"/>
                <a:ea typeface="Calibri" panose="020F0502020204030204" pitchFamily="34" charset="0"/>
                <a:cs typeface="Calibri" panose="020F0502020204030204" pitchFamily="34" charset="0"/>
              </a:rPr>
              <a:t> Παύλος, </a:t>
            </a:r>
            <a:r>
              <a:rPr lang="el-GR" sz="1000" dirty="0" err="1">
                <a:solidFill>
                  <a:srgbClr val="FEFFFF"/>
                </a:solidFill>
                <a:latin typeface="Calibri" panose="020F0502020204030204" pitchFamily="34" charset="0"/>
                <a:ea typeface="Calibri" panose="020F0502020204030204" pitchFamily="34" charset="0"/>
                <a:cs typeface="Calibri" panose="020F0502020204030204" pitchFamily="34" charset="0"/>
              </a:rPr>
              <a:t>Κάλλης</a:t>
            </a:r>
            <a:r>
              <a:rPr lang="el-GR" sz="1000" dirty="0">
                <a:solidFill>
                  <a:srgbClr val="FEFFFF"/>
                </a:solidFill>
                <a:latin typeface="Calibri" panose="020F0502020204030204" pitchFamily="34" charset="0"/>
                <a:ea typeface="Calibri" panose="020F0502020204030204" pitchFamily="34" charset="0"/>
                <a:cs typeface="Calibri" panose="020F0502020204030204" pitchFamily="34" charset="0"/>
              </a:rPr>
              <a:t> Κυριαζής</a:t>
            </a:r>
            <a:r>
              <a:rPr lang="en-US" sz="1000" dirty="0">
                <a:solidFill>
                  <a:srgbClr val="FEFFFF"/>
                </a:solidFill>
                <a:latin typeface="Calibri" panose="020F0502020204030204" pitchFamily="34" charset="0"/>
                <a:ea typeface="Calibri" panose="020F0502020204030204" pitchFamily="34" charset="0"/>
                <a:cs typeface="Calibri" panose="020F0502020204030204" pitchFamily="34" charset="0"/>
              </a:rPr>
              <a:t>-</a:t>
            </a:r>
            <a:r>
              <a:rPr lang="el-GR" sz="1000" dirty="0">
                <a:solidFill>
                  <a:srgbClr val="FEFFFF"/>
                </a:solidFill>
                <a:latin typeface="Calibri" panose="020F0502020204030204" pitchFamily="34" charset="0"/>
                <a:ea typeface="Calibri" panose="020F0502020204030204" pitchFamily="34" charset="0"/>
                <a:cs typeface="Calibri" panose="020F0502020204030204" pitchFamily="34" charset="0"/>
              </a:rPr>
              <a:t>Δημήτριος</a:t>
            </a:r>
          </a:p>
        </p:txBody>
      </p:sp>
      <p:pic>
        <p:nvPicPr>
          <p:cNvPr id="5" name="Εικόνα 4" descr="Εικόνα που περιέχει άλογο, θηλαστικό&#10;&#10;Περιγραφή που δημιουργήθηκε αυτόματα">
            <a:extLst>
              <a:ext uri="{FF2B5EF4-FFF2-40B4-BE49-F238E27FC236}">
                <a16:creationId xmlns:a16="http://schemas.microsoft.com/office/drawing/2014/main" id="{60153F5F-DF1D-8BF3-2A76-77AE436B344A}"/>
              </a:ext>
            </a:extLst>
          </p:cNvPr>
          <p:cNvPicPr>
            <a:picLocks noChangeAspect="1"/>
          </p:cNvPicPr>
          <p:nvPr/>
        </p:nvPicPr>
        <p:blipFill>
          <a:blip r:embed="rId2"/>
          <a:stretch>
            <a:fillRect/>
          </a:stretch>
        </p:blipFill>
        <p:spPr>
          <a:xfrm>
            <a:off x="7074745" y="1349117"/>
            <a:ext cx="4153750" cy="4153750"/>
          </a:xfrm>
          <a:prstGeom prst="rect">
            <a:avLst/>
          </a:prstGeom>
        </p:spPr>
      </p:pic>
    </p:spTree>
    <p:extLst>
      <p:ext uri="{BB962C8B-B14F-4D97-AF65-F5344CB8AC3E}">
        <p14:creationId xmlns:p14="http://schemas.microsoft.com/office/powerpoint/2010/main" val="3821425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FD474CD-D0AC-7E84-43DA-2BD5ECDDD923}"/>
              </a:ext>
            </a:extLst>
          </p:cNvPr>
          <p:cNvSpPr>
            <a:spLocks noGrp="1"/>
          </p:cNvSpPr>
          <p:nvPr>
            <p:ph type="title"/>
          </p:nvPr>
        </p:nvSpPr>
        <p:spPr>
          <a:xfrm>
            <a:off x="4501149" y="587358"/>
            <a:ext cx="3189702" cy="781903"/>
          </a:xfrm>
        </p:spPr>
        <p:txBody>
          <a:bodyPr/>
          <a:lstStyle/>
          <a:p>
            <a:r>
              <a:rPr lang="el-GR" dirty="0"/>
              <a:t>ΑΝΑΛΥΣΗ</a:t>
            </a:r>
            <a:r>
              <a:rPr lang="en-US" dirty="0"/>
              <a:t>(</a:t>
            </a:r>
            <a:r>
              <a:rPr lang="el-GR" dirty="0"/>
              <a:t>3</a:t>
            </a:r>
            <a:r>
              <a:rPr lang="en-US" dirty="0"/>
              <a:t>)</a:t>
            </a:r>
            <a:endParaRPr lang="el-GR" dirty="0"/>
          </a:p>
        </p:txBody>
      </p:sp>
      <p:sp>
        <p:nvSpPr>
          <p:cNvPr id="3" name="Θέση περιεχομένου 2">
            <a:extLst>
              <a:ext uri="{FF2B5EF4-FFF2-40B4-BE49-F238E27FC236}">
                <a16:creationId xmlns:a16="http://schemas.microsoft.com/office/drawing/2014/main" id="{1B6B04D3-813B-3AF9-D275-000CAA64AA2C}"/>
              </a:ext>
            </a:extLst>
          </p:cNvPr>
          <p:cNvSpPr>
            <a:spLocks noGrp="1"/>
          </p:cNvSpPr>
          <p:nvPr>
            <p:ph idx="1"/>
          </p:nvPr>
        </p:nvSpPr>
        <p:spPr>
          <a:xfrm>
            <a:off x="2369574" y="2074606"/>
            <a:ext cx="8347587" cy="3805084"/>
          </a:xfrm>
        </p:spPr>
        <p:txBody>
          <a:bodyPr>
            <a:normAutofit lnSpcReduction="10000"/>
          </a:bodyPr>
          <a:lstStyle/>
          <a:p>
            <a:r>
              <a:rPr lang="el-GR" b="1" dirty="0"/>
              <a:t>Δοκιμή αξιοπιστίας και εγκυρότητας - </a:t>
            </a:r>
            <a:r>
              <a:rPr lang="el-GR" b="1" dirty="0" err="1"/>
              <a:t>Cronbach's</a:t>
            </a:r>
            <a:r>
              <a:rPr lang="el-GR" b="1" dirty="0"/>
              <a:t> </a:t>
            </a:r>
            <a:r>
              <a:rPr lang="el-GR" b="1" dirty="0" err="1"/>
              <a:t>alpha</a:t>
            </a:r>
            <a:r>
              <a:rPr lang="en-US" dirty="0"/>
              <a:t>:</a:t>
            </a:r>
            <a:r>
              <a:rPr lang="el-GR" dirty="0"/>
              <a:t>Η αξιοπιστία μετρά τη σταθερότητα των αποτελεσμάτων μιας μεθόδου στις επαναλαμβανόμενες μετρήσεις. Η ευρέως χρησιμοποιούμενη μέθοδος για αυτό είναι ο συντελεστής αξιοπιστίας </a:t>
            </a:r>
            <a:r>
              <a:rPr lang="el-GR" dirty="0" err="1"/>
              <a:t>Cronbach's</a:t>
            </a:r>
            <a:r>
              <a:rPr lang="el-GR" dirty="0"/>
              <a:t> </a:t>
            </a:r>
            <a:r>
              <a:rPr lang="el-GR" dirty="0" err="1"/>
              <a:t>alpha</a:t>
            </a:r>
            <a:r>
              <a:rPr lang="en-US" dirty="0"/>
              <a:t> </a:t>
            </a:r>
            <a:r>
              <a:rPr lang="el-GR" dirty="0"/>
              <a:t>και χρησιμοποιεί τον τύπο</a:t>
            </a:r>
            <a:r>
              <a:rPr lang="en-US" dirty="0"/>
              <a:t>:</a:t>
            </a:r>
            <a:endParaRPr lang="el-GR" dirty="0"/>
          </a:p>
          <a:p>
            <a:endParaRPr lang="el-GR" dirty="0"/>
          </a:p>
          <a:p>
            <a:endParaRPr lang="el-GR" dirty="0"/>
          </a:p>
          <a:p>
            <a:endParaRPr lang="el-GR" dirty="0"/>
          </a:p>
          <a:p>
            <a:pPr marL="0" indent="0">
              <a:buNone/>
            </a:pPr>
            <a:r>
              <a:rPr lang="el-GR" dirty="0"/>
              <a:t>Αξιόπιστη κλίμακα είναι αυτή με συντελεστές αξιοπιστίας άνω του 0.80, ενώ η αξιοπιστία είναι αποδεκτή μεταξύ 0.70 και 0.80. Συντελεστές άνω του 0.70 είναι καλοί, ενώ οι τιμές κάτω από αυτό υποδεικνύουν ανάγκη αναθεώρησης.</a:t>
            </a:r>
          </a:p>
          <a:p>
            <a:pPr marL="0" indent="0">
              <a:buNone/>
            </a:pPr>
            <a:endParaRPr lang="el-GR" dirty="0"/>
          </a:p>
        </p:txBody>
      </p:sp>
      <p:pic>
        <p:nvPicPr>
          <p:cNvPr id="5" name="Εικόνα 4" descr="Εικόνα που περιέχει γραμματοσειρά, γραμμή, λευκό, διάγραμμα&#10;&#10;Περιγραφή που δημιουργήθηκε αυτόματα">
            <a:extLst>
              <a:ext uri="{FF2B5EF4-FFF2-40B4-BE49-F238E27FC236}">
                <a16:creationId xmlns:a16="http://schemas.microsoft.com/office/drawing/2014/main" id="{350B3D92-C092-9FF3-EDD9-BACDCC6C32EA}"/>
              </a:ext>
            </a:extLst>
          </p:cNvPr>
          <p:cNvPicPr>
            <a:picLocks noChangeAspect="1"/>
          </p:cNvPicPr>
          <p:nvPr/>
        </p:nvPicPr>
        <p:blipFill>
          <a:blip r:embed="rId2"/>
          <a:stretch>
            <a:fillRect/>
          </a:stretch>
        </p:blipFill>
        <p:spPr>
          <a:xfrm>
            <a:off x="3889524" y="3429000"/>
            <a:ext cx="2924232" cy="1120878"/>
          </a:xfrm>
          <a:prstGeom prst="rect">
            <a:avLst/>
          </a:prstGeom>
        </p:spPr>
      </p:pic>
    </p:spTree>
    <p:extLst>
      <p:ext uri="{BB962C8B-B14F-4D97-AF65-F5344CB8AC3E}">
        <p14:creationId xmlns:p14="http://schemas.microsoft.com/office/powerpoint/2010/main" val="3001291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330AC99-84E4-0596-9FD7-0E06623B5E1D}"/>
              </a:ext>
            </a:extLst>
          </p:cNvPr>
          <p:cNvSpPr>
            <a:spLocks noGrp="1"/>
          </p:cNvSpPr>
          <p:nvPr>
            <p:ph type="title"/>
          </p:nvPr>
        </p:nvSpPr>
        <p:spPr>
          <a:xfrm>
            <a:off x="2592926" y="624110"/>
            <a:ext cx="7750610" cy="722909"/>
          </a:xfrm>
        </p:spPr>
        <p:txBody>
          <a:bodyPr/>
          <a:lstStyle/>
          <a:p>
            <a:r>
              <a:rPr lang="el-GR" dirty="0"/>
              <a:t>ΕΡΕΥΝΕΣ ΙΚΑΝΟΠΟΙΗΣΗΣ ΣΕ ΜΜΜ</a:t>
            </a:r>
          </a:p>
        </p:txBody>
      </p:sp>
      <p:pic>
        <p:nvPicPr>
          <p:cNvPr id="9" name="Θέση περιεχομένου 8" descr="Εικόνα που περιέχει στιγμιότυπο οθόνης, σχεδίαση&#10;&#10;Περιγραφή που δημιουργήθηκε αυτόματα">
            <a:extLst>
              <a:ext uri="{FF2B5EF4-FFF2-40B4-BE49-F238E27FC236}">
                <a16:creationId xmlns:a16="http://schemas.microsoft.com/office/drawing/2014/main" id="{455E6BC1-225A-B5DB-DC02-AEB7E97A3F11}"/>
              </a:ext>
            </a:extLst>
          </p:cNvPr>
          <p:cNvPicPr>
            <a:picLocks noGrp="1" noChangeAspect="1"/>
          </p:cNvPicPr>
          <p:nvPr>
            <p:ph idx="1"/>
          </p:nvPr>
        </p:nvPicPr>
        <p:blipFill>
          <a:blip r:embed="rId2"/>
          <a:stretch>
            <a:fillRect/>
          </a:stretch>
        </p:blipFill>
        <p:spPr>
          <a:xfrm>
            <a:off x="2315086" y="1789470"/>
            <a:ext cx="8028450" cy="4014225"/>
          </a:xfrm>
        </p:spPr>
      </p:pic>
    </p:spTree>
    <p:extLst>
      <p:ext uri="{BB962C8B-B14F-4D97-AF65-F5344CB8AC3E}">
        <p14:creationId xmlns:p14="http://schemas.microsoft.com/office/powerpoint/2010/main" val="2548492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AB30CD48-12C3-C445-3B17-269B8BEA95BA}"/>
              </a:ext>
            </a:extLst>
          </p:cNvPr>
          <p:cNvSpPr>
            <a:spLocks noGrp="1"/>
          </p:cNvSpPr>
          <p:nvPr>
            <p:ph type="title"/>
          </p:nvPr>
        </p:nvSpPr>
        <p:spPr>
          <a:xfrm>
            <a:off x="649224" y="645106"/>
            <a:ext cx="3650279" cy="1259894"/>
          </a:xfrm>
        </p:spPr>
        <p:txBody>
          <a:bodyPr>
            <a:normAutofit/>
          </a:bodyPr>
          <a:lstStyle/>
          <a:p>
            <a:r>
              <a:rPr lang="el-GR" sz="3300" dirty="0"/>
              <a:t>ΤΟ ΠΑΡΑΔΕΙΓΜΑ ΤΗΣ ΚΙΝΑΣ</a:t>
            </a:r>
            <a:r>
              <a:rPr lang="en-US" sz="3300" dirty="0"/>
              <a:t>(1)</a:t>
            </a:r>
            <a:endParaRPr lang="el-GR" sz="3300" dirty="0"/>
          </a:p>
        </p:txBody>
      </p:sp>
      <p:sp>
        <p:nvSpPr>
          <p:cNvPr id="12" name="Rectangle 11">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D45342EA-D192-3312-3568-2D692C952D36}"/>
              </a:ext>
            </a:extLst>
          </p:cNvPr>
          <p:cNvSpPr>
            <a:spLocks noGrp="1"/>
          </p:cNvSpPr>
          <p:nvPr>
            <p:ph idx="1"/>
          </p:nvPr>
        </p:nvSpPr>
        <p:spPr>
          <a:xfrm>
            <a:off x="649225" y="2133600"/>
            <a:ext cx="3650278" cy="3759253"/>
          </a:xfrm>
        </p:spPr>
        <p:txBody>
          <a:bodyPr>
            <a:normAutofit/>
          </a:bodyPr>
          <a:lstStyle/>
          <a:p>
            <a:pPr>
              <a:lnSpc>
                <a:spcPct val="90000"/>
              </a:lnSpc>
            </a:pPr>
            <a:r>
              <a:rPr lang="el-GR" sz="1700"/>
              <a:t>Μία έρευνα στην Κίνα συμπεριέλαβε 5294 ερωτηματολόγια, συλλέγοντας πληροφορίες για το υπόβαθρο και βαθμολογίες από επιβάτες των μέσων μαζικής μεταφοράς. Ο έλεγχος ακρίβειας έγινε με λογική κανόνων σφάλματος, με αποτέλεσμα τη συλλογή 4702 ερωτηματολογίων με ποσοστό αποδοχής 83,31%, επιτρέποντας την περαιτέρω ανάλυση των δεδομένων.</a:t>
            </a:r>
          </a:p>
        </p:txBody>
      </p:sp>
      <p:pic>
        <p:nvPicPr>
          <p:cNvPr id="5" name="Εικόνα 4">
            <a:extLst>
              <a:ext uri="{FF2B5EF4-FFF2-40B4-BE49-F238E27FC236}">
                <a16:creationId xmlns:a16="http://schemas.microsoft.com/office/drawing/2014/main" id="{8923970B-B307-CBD4-00F8-4AA3AD7A5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192406" y="1327355"/>
            <a:ext cx="7879782" cy="4733868"/>
          </a:xfrm>
          <a:prstGeom prst="rect">
            <a:avLst/>
          </a:prstGeom>
          <a:noFill/>
        </p:spPr>
      </p:pic>
      <p:sp>
        <p:nvSpPr>
          <p:cNvPr id="14"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99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AB30CD48-12C3-C445-3B17-269B8BEA95BA}"/>
              </a:ext>
            </a:extLst>
          </p:cNvPr>
          <p:cNvSpPr>
            <a:spLocks noGrp="1"/>
          </p:cNvSpPr>
          <p:nvPr>
            <p:ph type="title"/>
          </p:nvPr>
        </p:nvSpPr>
        <p:spPr>
          <a:xfrm>
            <a:off x="649224" y="645106"/>
            <a:ext cx="3650279" cy="1259894"/>
          </a:xfrm>
        </p:spPr>
        <p:txBody>
          <a:bodyPr>
            <a:normAutofit/>
          </a:bodyPr>
          <a:lstStyle/>
          <a:p>
            <a:r>
              <a:rPr lang="el-GR" sz="3300" dirty="0"/>
              <a:t>ΤΟ ΠΑΡΑΔΕΙΓΜΑ ΤΗΣ ΚΙΝΑΣ(2)</a:t>
            </a:r>
          </a:p>
        </p:txBody>
      </p:sp>
      <p:sp>
        <p:nvSpPr>
          <p:cNvPr id="12" name="Rectangle 11">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D45342EA-D192-3312-3568-2D692C952D36}"/>
              </a:ext>
            </a:extLst>
          </p:cNvPr>
          <p:cNvSpPr>
            <a:spLocks noGrp="1"/>
          </p:cNvSpPr>
          <p:nvPr>
            <p:ph idx="1"/>
          </p:nvPr>
        </p:nvSpPr>
        <p:spPr>
          <a:xfrm>
            <a:off x="649225" y="1918996"/>
            <a:ext cx="3244349" cy="3773881"/>
          </a:xfrm>
        </p:spPr>
        <p:txBody>
          <a:bodyPr>
            <a:normAutofit/>
          </a:bodyPr>
          <a:lstStyle/>
          <a:p>
            <a:pPr>
              <a:lnSpc>
                <a:spcPct val="90000"/>
              </a:lnSpc>
            </a:pPr>
            <a:r>
              <a:rPr lang="el-GR" sz="1700" dirty="0"/>
              <a:t>Για τη μέτρηση της αξιοπιστίας χρησιμοποιήθηκε ο συντελεστής αξιοπιστίας </a:t>
            </a:r>
            <a:r>
              <a:rPr lang="el-GR" sz="1700" dirty="0" err="1"/>
              <a:t>Cronbach's</a:t>
            </a:r>
            <a:r>
              <a:rPr lang="el-GR" sz="1700" dirty="0"/>
              <a:t> </a:t>
            </a:r>
            <a:r>
              <a:rPr lang="el-GR" sz="1700" dirty="0" err="1"/>
              <a:t>alpha</a:t>
            </a:r>
            <a:r>
              <a:rPr lang="el-GR" sz="1700" dirty="0"/>
              <a:t>. Αν και ο συντελεστής για τη μεταβλητή επιχειρησιακής υπηρεσίας είναι ελαφρώς κάτω από 0.80, οι υπόλοιποι είναι πάνω από αυτόν, δείχνοντας καλή εσωτερική συνοχή της κλίμακας.</a:t>
            </a:r>
          </a:p>
        </p:txBody>
      </p:sp>
      <p:sp>
        <p:nvSpPr>
          <p:cNvPr id="14"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Εικόνα 6" descr="Εικόνα που περιέχει κείμενο, στιγμιότυπο οθόνης, αριθμός, παράλληλα&#10;&#10;Περιγραφή που δημιουργήθηκε αυτόματα">
            <a:extLst>
              <a:ext uri="{FF2B5EF4-FFF2-40B4-BE49-F238E27FC236}">
                <a16:creationId xmlns:a16="http://schemas.microsoft.com/office/drawing/2014/main" id="{F89CEF1C-0AF1-3342-ED16-6AD154685AEE}"/>
              </a:ext>
            </a:extLst>
          </p:cNvPr>
          <p:cNvPicPr>
            <a:picLocks noChangeAspect="1"/>
          </p:cNvPicPr>
          <p:nvPr/>
        </p:nvPicPr>
        <p:blipFill>
          <a:blip r:embed="rId2"/>
          <a:stretch>
            <a:fillRect/>
          </a:stretch>
        </p:blipFill>
        <p:spPr>
          <a:xfrm>
            <a:off x="4188542" y="963560"/>
            <a:ext cx="7810041" cy="5338917"/>
          </a:xfrm>
          <a:prstGeom prst="rect">
            <a:avLst/>
          </a:prstGeom>
        </p:spPr>
      </p:pic>
    </p:spTree>
    <p:extLst>
      <p:ext uri="{BB962C8B-B14F-4D97-AF65-F5344CB8AC3E}">
        <p14:creationId xmlns:p14="http://schemas.microsoft.com/office/powerpoint/2010/main" val="743253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A5548260-A1D5-8715-C6F0-A05085BBE9B9}"/>
              </a:ext>
            </a:extLst>
          </p:cNvPr>
          <p:cNvSpPr>
            <a:spLocks noGrp="1"/>
          </p:cNvSpPr>
          <p:nvPr>
            <p:ph type="title"/>
          </p:nvPr>
        </p:nvSpPr>
        <p:spPr>
          <a:xfrm>
            <a:off x="649225" y="457395"/>
            <a:ext cx="4689692" cy="1041575"/>
          </a:xfrm>
        </p:spPr>
        <p:txBody>
          <a:bodyPr>
            <a:normAutofit fontScale="90000"/>
          </a:bodyPr>
          <a:lstStyle/>
          <a:p>
            <a:r>
              <a:rPr lang="el-GR" dirty="0"/>
              <a:t>Αποτελέσματα έρευνας στην Κίνα</a:t>
            </a:r>
          </a:p>
        </p:txBody>
      </p:sp>
      <p:sp>
        <p:nvSpPr>
          <p:cNvPr id="20" name="Rectangle 19">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8A0C15F7-0FA3-1651-A405-62BEFA8E095F}"/>
              </a:ext>
            </a:extLst>
          </p:cNvPr>
          <p:cNvSpPr>
            <a:spLocks noGrp="1"/>
          </p:cNvSpPr>
          <p:nvPr>
            <p:ph idx="1"/>
          </p:nvPr>
        </p:nvSpPr>
        <p:spPr>
          <a:xfrm>
            <a:off x="747799" y="1793462"/>
            <a:ext cx="4493046" cy="3922875"/>
          </a:xfrm>
        </p:spPr>
        <p:txBody>
          <a:bodyPr>
            <a:normAutofit/>
          </a:bodyPr>
          <a:lstStyle/>
          <a:p>
            <a:pPr>
              <a:lnSpc>
                <a:spcPct val="90000"/>
              </a:lnSpc>
            </a:pPr>
            <a:r>
              <a:rPr lang="el-GR" sz="1500" dirty="0"/>
              <a:t>Μετά από τις στατιστικές αναλύσεις των </a:t>
            </a:r>
            <a:r>
              <a:rPr lang="el-GR" sz="1500" dirty="0" err="1"/>
              <a:t>συλλεχθέντων</a:t>
            </a:r>
            <a:r>
              <a:rPr lang="el-GR" sz="1500" dirty="0"/>
              <a:t> δεδομένων διακρίνεται πως η συνολική ικανοποίηση και η αντιλαμβανόμενη ποιότητα είναι σχετικά  χαμηλές, υποδεικνύοντας δυσαρέσκεια. Παρόλα αυτά ο αριθμός των παραπόνων είναι χαμηλός. Ο Δείκτης Ικανοποίησης Επιβατών (PSI) για 58 φορείς σε 13 πόλεις έχει μέση τιμή 68,88%. Επτά πόλεις έχουν PSI κάτω από τον μέσο όρο και πέντε πόλεις έχουν τον χαμηλότερο PSI με περίπου 60%. </a:t>
            </a:r>
          </a:p>
          <a:p>
            <a:pPr>
              <a:lnSpc>
                <a:spcPct val="90000"/>
              </a:lnSpc>
            </a:pPr>
            <a:r>
              <a:rPr lang="el-GR" sz="1500" dirty="0"/>
              <a:t>Η δικιά μας περίπτωση μελέτης υιοθέτησε κατά ένα ποσοστό τη μεθοδολογία της έρευνας της Κίνας για την αξιολόγηση των μεταφορικών μέσων στο Βόλο.</a:t>
            </a:r>
          </a:p>
        </p:txBody>
      </p:sp>
      <p:pic>
        <p:nvPicPr>
          <p:cNvPr id="4" name="Εικόνα 3">
            <a:extLst>
              <a:ext uri="{FF2B5EF4-FFF2-40B4-BE49-F238E27FC236}">
                <a16:creationId xmlns:a16="http://schemas.microsoft.com/office/drawing/2014/main" id="{86EB916C-E21C-70CA-FAFF-6E0F4C263D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876218" y="457395"/>
            <a:ext cx="5451627" cy="3189201"/>
          </a:xfrm>
          <a:prstGeom prst="rect">
            <a:avLst/>
          </a:prstGeom>
          <a:noFill/>
        </p:spPr>
      </p:pic>
      <p:sp>
        <p:nvSpPr>
          <p:cNvPr id="22"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Εικόνα 4">
            <a:extLst>
              <a:ext uri="{FF2B5EF4-FFF2-40B4-BE49-F238E27FC236}">
                <a16:creationId xmlns:a16="http://schemas.microsoft.com/office/drawing/2014/main" id="{180CBE0C-656D-1A6E-DAC9-6B3064B776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0342" y="3646597"/>
            <a:ext cx="5527503" cy="2920904"/>
          </a:xfrm>
          <a:prstGeom prst="rect">
            <a:avLst/>
          </a:prstGeom>
          <a:noFill/>
        </p:spPr>
      </p:pic>
    </p:spTree>
    <p:extLst>
      <p:ext uri="{BB962C8B-B14F-4D97-AF65-F5344CB8AC3E}">
        <p14:creationId xmlns:p14="http://schemas.microsoft.com/office/powerpoint/2010/main" val="1182840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7F759EF-09BE-24DA-CB61-947AC21FC6C1}"/>
              </a:ext>
            </a:extLst>
          </p:cNvPr>
          <p:cNvSpPr>
            <a:spLocks noGrp="1"/>
          </p:cNvSpPr>
          <p:nvPr>
            <p:ph type="title"/>
          </p:nvPr>
        </p:nvSpPr>
        <p:spPr>
          <a:xfrm>
            <a:off x="3123867" y="624110"/>
            <a:ext cx="6580572" cy="624587"/>
          </a:xfrm>
        </p:spPr>
        <p:txBody>
          <a:bodyPr>
            <a:normAutofit fontScale="90000"/>
          </a:bodyPr>
          <a:lstStyle/>
          <a:p>
            <a:r>
              <a:rPr lang="el-GR" dirty="0"/>
              <a:t>ΕΡΕΥΝΑ ΣΤΗΝ ΠΟΛΗ ΤΟΥ ΒΟΛΟΥ</a:t>
            </a:r>
          </a:p>
        </p:txBody>
      </p:sp>
      <p:pic>
        <p:nvPicPr>
          <p:cNvPr id="9" name="Θέση περιεχομένου 8" descr="Εικόνα που περιέχει εξωτερικός χώρος/ύπαιθρος, βουνό, τοπίο, ουρανός">
            <a:extLst>
              <a:ext uri="{FF2B5EF4-FFF2-40B4-BE49-F238E27FC236}">
                <a16:creationId xmlns:a16="http://schemas.microsoft.com/office/drawing/2014/main" id="{8E344CF1-70A4-C696-F916-25546A8806EB}"/>
              </a:ext>
            </a:extLst>
          </p:cNvPr>
          <p:cNvPicPr>
            <a:picLocks noGrp="1" noChangeAspect="1"/>
          </p:cNvPicPr>
          <p:nvPr>
            <p:ph idx="1"/>
          </p:nvPr>
        </p:nvPicPr>
        <p:blipFill>
          <a:blip r:embed="rId2"/>
          <a:stretch>
            <a:fillRect/>
          </a:stretch>
        </p:blipFill>
        <p:spPr>
          <a:xfrm>
            <a:off x="1907458" y="1612490"/>
            <a:ext cx="8650605" cy="4542504"/>
          </a:xfrm>
        </p:spPr>
      </p:pic>
    </p:spTree>
    <p:extLst>
      <p:ext uri="{BB962C8B-B14F-4D97-AF65-F5344CB8AC3E}">
        <p14:creationId xmlns:p14="http://schemas.microsoft.com/office/powerpoint/2010/main" val="373882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958D46-C818-472D-FB73-6E21FE8F98E5}"/>
              </a:ext>
            </a:extLst>
          </p:cNvPr>
          <p:cNvSpPr>
            <a:spLocks noGrp="1"/>
          </p:cNvSpPr>
          <p:nvPr>
            <p:ph type="title"/>
          </p:nvPr>
        </p:nvSpPr>
        <p:spPr>
          <a:xfrm>
            <a:off x="3400565" y="806549"/>
            <a:ext cx="5390869" cy="654084"/>
          </a:xfrm>
        </p:spPr>
        <p:txBody>
          <a:bodyPr>
            <a:normAutofit fontScale="90000"/>
          </a:bodyPr>
          <a:lstStyle/>
          <a:p>
            <a:r>
              <a:rPr lang="el-GR" dirty="0"/>
              <a:t>ΣΥΛΛΟΓΗ ΔΕΔΟΜΕΝΩΝ</a:t>
            </a:r>
          </a:p>
        </p:txBody>
      </p:sp>
      <p:sp>
        <p:nvSpPr>
          <p:cNvPr id="3" name="Θέση περιεχομένου 2">
            <a:extLst>
              <a:ext uri="{FF2B5EF4-FFF2-40B4-BE49-F238E27FC236}">
                <a16:creationId xmlns:a16="http://schemas.microsoft.com/office/drawing/2014/main" id="{3CEC8E79-1492-4D69-0EBB-C8269C6412D5}"/>
              </a:ext>
            </a:extLst>
          </p:cNvPr>
          <p:cNvSpPr>
            <a:spLocks noGrp="1"/>
          </p:cNvSpPr>
          <p:nvPr>
            <p:ph idx="1"/>
          </p:nvPr>
        </p:nvSpPr>
        <p:spPr>
          <a:xfrm>
            <a:off x="2015613" y="2467897"/>
            <a:ext cx="8160774" cy="2064774"/>
          </a:xfrm>
        </p:spPr>
        <p:txBody>
          <a:bodyPr/>
          <a:lstStyle/>
          <a:p>
            <a:r>
              <a:rPr lang="el-GR" dirty="0"/>
              <a:t>Για τη μελέτη αυτή, χρησιμοποιήθηκε ένα λεπτομερές ερωτηματολόγιο για να αξιολογηθεί η ικανοποίηση των κατοίκων από τα μέσα μαζικής μεταφοράς. Το ερωτηματολόγιο συμπλήρωσαν 176 άτομα το 2016, με 94 να έχουν χρησιμοποιήσει το ΚΤΕΛ, 13 το λιμάνι, και 69 τον ΟΣΕ. </a:t>
            </a:r>
            <a:r>
              <a:rPr lang="el-GR" dirty="0" err="1"/>
              <a:t>Περιελάμβανε</a:t>
            </a:r>
            <a:r>
              <a:rPr lang="el-GR" dirty="0"/>
              <a:t> 64 ερωτήσεις για δημογραφικά στοιχεία, οικονομική κατάσταση και ικανοποίηση από τα μέσα μεταφοράς.</a:t>
            </a:r>
          </a:p>
        </p:txBody>
      </p:sp>
    </p:spTree>
    <p:extLst>
      <p:ext uri="{BB962C8B-B14F-4D97-AF65-F5344CB8AC3E}">
        <p14:creationId xmlns:p14="http://schemas.microsoft.com/office/powerpoint/2010/main" val="2686806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E0E3187-7B37-92E0-5EA2-4528FB9C1BF2}"/>
              </a:ext>
            </a:extLst>
          </p:cNvPr>
          <p:cNvSpPr>
            <a:spLocks noGrp="1"/>
          </p:cNvSpPr>
          <p:nvPr>
            <p:ph type="title"/>
          </p:nvPr>
        </p:nvSpPr>
        <p:spPr>
          <a:xfrm>
            <a:off x="2866182" y="319310"/>
            <a:ext cx="6459635" cy="605250"/>
          </a:xfrm>
        </p:spPr>
        <p:txBody>
          <a:bodyPr>
            <a:normAutofit fontScale="90000"/>
          </a:bodyPr>
          <a:lstStyle/>
          <a:p>
            <a:r>
              <a:rPr lang="el-GR" dirty="0"/>
              <a:t>ΟΜΑΔΟΠΟΙΗΣΗ ΔΕΔΟΜΕΝΩΝ</a:t>
            </a:r>
          </a:p>
        </p:txBody>
      </p:sp>
      <p:sp>
        <p:nvSpPr>
          <p:cNvPr id="3" name="Θέση περιεχομένου 2">
            <a:extLst>
              <a:ext uri="{FF2B5EF4-FFF2-40B4-BE49-F238E27FC236}">
                <a16:creationId xmlns:a16="http://schemas.microsoft.com/office/drawing/2014/main" id="{3FFF18B3-ECFE-8C97-2E75-A1E719A5DB23}"/>
              </a:ext>
            </a:extLst>
          </p:cNvPr>
          <p:cNvSpPr>
            <a:spLocks noGrp="1"/>
          </p:cNvSpPr>
          <p:nvPr>
            <p:ph idx="1"/>
          </p:nvPr>
        </p:nvSpPr>
        <p:spPr>
          <a:xfrm>
            <a:off x="721360" y="1290320"/>
            <a:ext cx="11247120" cy="5567680"/>
          </a:xfrm>
        </p:spPr>
        <p:txBody>
          <a:bodyPr>
            <a:normAutofit lnSpcReduction="10000"/>
          </a:bodyPr>
          <a:lstStyle/>
          <a:p>
            <a:r>
              <a:rPr lang="el-GR" dirty="0"/>
              <a:t>Μετά τη συλλογή δεδομένων, το ερωτηματολόγιο κατηγοριοποιήθηκε σε επτά ομάδες με βάση το θέμα των ερωτήσεων, όπως χαρακτηριστικά, πληροφορίες, ασφάλεια και χρόνος. Οι απαντήσεις κωδικοποιήθηκαν σύμφωνα και εισήχθησαν στο λογισμικό SPSS για ανάλυση. Οι ομάδες χωρίστηκαν ως εξής</a:t>
            </a:r>
            <a:r>
              <a:rPr lang="en-US" dirty="0"/>
              <a:t>:</a:t>
            </a:r>
          </a:p>
          <a:p>
            <a:r>
              <a:rPr lang="en-US" b="1" dirty="0"/>
              <a:t>TIME:</a:t>
            </a:r>
            <a:r>
              <a:rPr lang="en-US" dirty="0"/>
              <a:t> </a:t>
            </a:r>
            <a:r>
              <a:rPr lang="en-US" dirty="0" err="1"/>
              <a:t>time_waited</a:t>
            </a:r>
            <a:r>
              <a:rPr lang="en-US" dirty="0"/>
              <a:t>, accuracy, </a:t>
            </a:r>
            <a:r>
              <a:rPr lang="en-US" dirty="0" err="1"/>
              <a:t>boarding_time</a:t>
            </a:r>
            <a:endParaRPr lang="en-US" dirty="0"/>
          </a:p>
          <a:p>
            <a:r>
              <a:rPr lang="en-US" b="1" dirty="0"/>
              <a:t>PASSENGERS</a:t>
            </a:r>
            <a:r>
              <a:rPr lang="en-US" dirty="0"/>
              <a:t>: </a:t>
            </a:r>
            <a:r>
              <a:rPr lang="en-US" dirty="0" err="1"/>
              <a:t>avail_seats</a:t>
            </a:r>
            <a:r>
              <a:rPr lang="en-US" dirty="0"/>
              <a:t>, </a:t>
            </a:r>
            <a:r>
              <a:rPr lang="en-US" dirty="0" err="1"/>
              <a:t>person_space</a:t>
            </a:r>
            <a:r>
              <a:rPr lang="en-US" dirty="0"/>
              <a:t>, </a:t>
            </a:r>
            <a:r>
              <a:rPr lang="en-US" dirty="0" err="1"/>
              <a:t>copass_behaviour</a:t>
            </a:r>
            <a:r>
              <a:rPr lang="en-US" dirty="0"/>
              <a:t>, </a:t>
            </a:r>
            <a:r>
              <a:rPr lang="en-US" dirty="0" err="1"/>
              <a:t>travel_persons</a:t>
            </a:r>
            <a:r>
              <a:rPr lang="en-US" dirty="0"/>
              <a:t>, wheelchair, </a:t>
            </a:r>
            <a:r>
              <a:rPr lang="en-US" dirty="0" err="1"/>
              <a:t>baby_stroller</a:t>
            </a:r>
            <a:r>
              <a:rPr lang="en-US" dirty="0"/>
              <a:t>, kids, luggage, aged, </a:t>
            </a:r>
            <a:r>
              <a:rPr lang="en-US" dirty="0" err="1"/>
              <a:t>vision_help</a:t>
            </a:r>
            <a:r>
              <a:rPr lang="en-US" dirty="0"/>
              <a:t>, </a:t>
            </a:r>
            <a:r>
              <a:rPr lang="en-US" dirty="0" err="1"/>
              <a:t>bike_fold</a:t>
            </a:r>
            <a:r>
              <a:rPr lang="en-US" dirty="0"/>
              <a:t>, dog, other, disability</a:t>
            </a:r>
          </a:p>
          <a:p>
            <a:r>
              <a:rPr lang="en-US" b="1" dirty="0"/>
              <a:t>INFORMATION</a:t>
            </a:r>
            <a:r>
              <a:rPr lang="en-US" dirty="0"/>
              <a:t>: </a:t>
            </a:r>
            <a:r>
              <a:rPr lang="en-US" dirty="0" err="1"/>
              <a:t>info_out</a:t>
            </a:r>
            <a:r>
              <a:rPr lang="en-US" dirty="0"/>
              <a:t>, </a:t>
            </a:r>
            <a:r>
              <a:rPr lang="en-US" dirty="0" err="1"/>
              <a:t>info_in</a:t>
            </a:r>
            <a:r>
              <a:rPr lang="en-US" dirty="0"/>
              <a:t>, </a:t>
            </a:r>
            <a:r>
              <a:rPr lang="en-US" dirty="0" err="1"/>
              <a:t>help_driver</a:t>
            </a:r>
            <a:r>
              <a:rPr lang="en-US" dirty="0"/>
              <a:t>, </a:t>
            </a:r>
            <a:r>
              <a:rPr lang="en-US" dirty="0" err="1"/>
              <a:t>product_info</a:t>
            </a:r>
            <a:r>
              <a:rPr lang="en-US" dirty="0"/>
              <a:t>, </a:t>
            </a:r>
            <a:r>
              <a:rPr lang="en-US" dirty="0" err="1"/>
              <a:t>info_trip</a:t>
            </a:r>
            <a:endParaRPr lang="en-US" dirty="0"/>
          </a:p>
          <a:p>
            <a:r>
              <a:rPr lang="en-US" b="1" dirty="0"/>
              <a:t>SAFETY</a:t>
            </a:r>
            <a:r>
              <a:rPr lang="en-US" dirty="0"/>
              <a:t>: </a:t>
            </a:r>
            <a:r>
              <a:rPr lang="en-US" dirty="0" err="1"/>
              <a:t>person_safety</a:t>
            </a:r>
            <a:r>
              <a:rPr lang="en-US" dirty="0"/>
              <a:t>, </a:t>
            </a:r>
            <a:r>
              <a:rPr lang="en-US" dirty="0" err="1"/>
              <a:t>driving_safety</a:t>
            </a:r>
            <a:r>
              <a:rPr lang="en-US" dirty="0"/>
              <a:t>, </a:t>
            </a:r>
            <a:r>
              <a:rPr lang="en-US" dirty="0" err="1"/>
              <a:t>personal_safety</a:t>
            </a:r>
            <a:endParaRPr lang="en-US" dirty="0"/>
          </a:p>
          <a:p>
            <a:r>
              <a:rPr lang="en-US" b="1" dirty="0"/>
              <a:t>STATION: </a:t>
            </a:r>
            <a:r>
              <a:rPr lang="en-US" dirty="0" err="1"/>
              <a:t>cleanliness_out</a:t>
            </a:r>
            <a:r>
              <a:rPr lang="en-US" dirty="0"/>
              <a:t>, </a:t>
            </a:r>
            <a:r>
              <a:rPr lang="en-US" dirty="0" err="1"/>
              <a:t>entrance_opt</a:t>
            </a:r>
            <a:r>
              <a:rPr lang="en-US" dirty="0"/>
              <a:t>, </a:t>
            </a:r>
            <a:r>
              <a:rPr lang="en-US" dirty="0" err="1"/>
              <a:t>cleanliness_ins</a:t>
            </a:r>
            <a:r>
              <a:rPr lang="en-US" dirty="0"/>
              <a:t>, </a:t>
            </a:r>
            <a:r>
              <a:rPr lang="en-US" dirty="0" err="1"/>
              <a:t>ticlet_sell</a:t>
            </a:r>
            <a:r>
              <a:rPr lang="en-US" dirty="0"/>
              <a:t>, </a:t>
            </a:r>
            <a:r>
              <a:rPr lang="en-US" dirty="0" err="1"/>
              <a:t>building_maint</a:t>
            </a:r>
            <a:r>
              <a:rPr lang="en-US" dirty="0"/>
              <a:t>, station</a:t>
            </a:r>
            <a:br>
              <a:rPr lang="en-US" dirty="0"/>
            </a:br>
            <a:r>
              <a:rPr lang="en-US" dirty="0"/>
              <a:t>_clean, </a:t>
            </a:r>
            <a:r>
              <a:rPr lang="en-US" dirty="0" err="1"/>
              <a:t>facility_station</a:t>
            </a:r>
            <a:r>
              <a:rPr lang="en-US" dirty="0"/>
              <a:t>, </a:t>
            </a:r>
            <a:r>
              <a:rPr lang="en-US" dirty="0" err="1"/>
              <a:t>staff_station</a:t>
            </a:r>
            <a:r>
              <a:rPr lang="en-US" dirty="0"/>
              <a:t>, </a:t>
            </a:r>
            <a:r>
              <a:rPr lang="en-US" dirty="0" err="1"/>
              <a:t>staff_help</a:t>
            </a:r>
            <a:r>
              <a:rPr lang="en-US" dirty="0"/>
              <a:t>, </a:t>
            </a:r>
            <a:r>
              <a:rPr lang="en-US" dirty="0" err="1"/>
              <a:t>public_transp_conn</a:t>
            </a:r>
            <a:r>
              <a:rPr lang="en-US" dirty="0"/>
              <a:t>, </a:t>
            </a:r>
            <a:r>
              <a:rPr lang="en-US" dirty="0" err="1"/>
              <a:t>parking_cars</a:t>
            </a:r>
            <a:r>
              <a:rPr lang="en-US" dirty="0"/>
              <a:t>, </a:t>
            </a:r>
            <a:r>
              <a:rPr lang="en-US" dirty="0" err="1"/>
              <a:t>parking_bikes</a:t>
            </a:r>
            <a:r>
              <a:rPr lang="en-US" dirty="0"/>
              <a:t>, </a:t>
            </a:r>
            <a:r>
              <a:rPr lang="en-US" dirty="0" err="1"/>
              <a:t>env_station</a:t>
            </a:r>
            <a:r>
              <a:rPr lang="en-US" dirty="0"/>
              <a:t>, </a:t>
            </a:r>
            <a:r>
              <a:rPr lang="en-US" dirty="0" err="1"/>
              <a:t>roof_station,seats_station</a:t>
            </a:r>
            <a:r>
              <a:rPr lang="en-US" dirty="0"/>
              <a:t>, </a:t>
            </a:r>
            <a:r>
              <a:rPr lang="en-US" dirty="0" err="1"/>
              <a:t>cater_fac_station,ticket_price_satisfaction</a:t>
            </a:r>
            <a:endParaRPr lang="en-US" dirty="0"/>
          </a:p>
          <a:p>
            <a:r>
              <a:rPr lang="en-US" b="1" dirty="0"/>
              <a:t>TRIP_TRANSPORT</a:t>
            </a:r>
            <a:r>
              <a:rPr lang="en-US" dirty="0"/>
              <a:t>: avail_seats,seat_comfort,temp_ins,contractor_driver,seat_reserve,transport_card,mult_trans_offer,trans_purpose,trans_freq,reason_transp_means,trip_satisfaction</a:t>
            </a:r>
          </a:p>
          <a:p>
            <a:r>
              <a:rPr lang="en-US" b="1" dirty="0"/>
              <a:t>CHARACTERISTICS: </a:t>
            </a:r>
            <a:r>
              <a:rPr lang="en-US" dirty="0"/>
              <a:t>gender,driving_lic,private_car_use,twowh_use,bike_use,none_above,age,educ_level,job,ppl_in_house,family_income</a:t>
            </a:r>
          </a:p>
          <a:p>
            <a:endParaRPr lang="en-US" dirty="0"/>
          </a:p>
          <a:p>
            <a:endParaRPr lang="en-US" dirty="0"/>
          </a:p>
        </p:txBody>
      </p:sp>
    </p:spTree>
    <p:extLst>
      <p:ext uri="{BB962C8B-B14F-4D97-AF65-F5344CB8AC3E}">
        <p14:creationId xmlns:p14="http://schemas.microsoft.com/office/powerpoint/2010/main" val="400794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87B79A3-D806-A1E7-6788-E223ACC24E2F}"/>
              </a:ext>
            </a:extLst>
          </p:cNvPr>
          <p:cNvSpPr>
            <a:spLocks noGrp="1"/>
          </p:cNvSpPr>
          <p:nvPr>
            <p:ph type="title"/>
          </p:nvPr>
        </p:nvSpPr>
        <p:spPr>
          <a:xfrm>
            <a:off x="1767046" y="762000"/>
            <a:ext cx="8657908" cy="487680"/>
          </a:xfrm>
        </p:spPr>
        <p:txBody>
          <a:bodyPr>
            <a:normAutofit fontScale="90000"/>
          </a:bodyPr>
          <a:lstStyle/>
          <a:p>
            <a:r>
              <a:rPr lang="el-GR" dirty="0"/>
              <a:t>ΠΕΡΙΓΡΑΦΙΚΗ ΣΤΑΤΙΣΤΙΚΗ ΑΝΑΛΥΣΗ ΣΤΟ </a:t>
            </a:r>
            <a:r>
              <a:rPr lang="en-US" dirty="0"/>
              <a:t>SPSS</a:t>
            </a:r>
            <a:endParaRPr lang="el-GR" dirty="0"/>
          </a:p>
        </p:txBody>
      </p:sp>
      <p:sp>
        <p:nvSpPr>
          <p:cNvPr id="3" name="Θέση περιεχομένου 2">
            <a:extLst>
              <a:ext uri="{FF2B5EF4-FFF2-40B4-BE49-F238E27FC236}">
                <a16:creationId xmlns:a16="http://schemas.microsoft.com/office/drawing/2014/main" id="{138CBC70-CE5F-6A8F-2311-21C7689BE773}"/>
              </a:ext>
            </a:extLst>
          </p:cNvPr>
          <p:cNvSpPr>
            <a:spLocks noGrp="1"/>
          </p:cNvSpPr>
          <p:nvPr>
            <p:ph idx="1"/>
          </p:nvPr>
        </p:nvSpPr>
        <p:spPr>
          <a:xfrm>
            <a:off x="1767046" y="2129469"/>
            <a:ext cx="8657908" cy="3265491"/>
          </a:xfrm>
        </p:spPr>
        <p:txBody>
          <a:bodyPr>
            <a:normAutofit/>
          </a:bodyPr>
          <a:lstStyle/>
          <a:p>
            <a:r>
              <a:rPr lang="el-GR" dirty="0"/>
              <a:t>Χρησιμοποιήσαμε το SPSS για να αναλύσουμε τις σχέσεις μεταξύ των μεταβλητών σε τρεις κατηγορίες μεταφορικών μέσων: ΚΤΕΛ, λιμάνι και ΟΣΕ. δημιουργήσαμε πίνακες συσχέτισης για κάθε ομάδα μεταβλητών. Κάθε πίνακας παρουσιάζει τους συντελεστές συσχέτισης, όπου τιμές κοντά στο 1 υποδηλώνουν ισχυρή σχέση, τιμές κοντά στο 0 ουδέτερη σχέση και τιμές κοντά στο -1 ανίσχυρη σχέση. Οι πίνακες συσχέτισης μας βοήθησαν να κατανοήσουμε τις αλληλεπιδράσεις μεταξύ των παραμέτρων. Παρατηρήσαμε ότι οι σχέσεις μεταξύ των ομάδων στα ΚΤΕΛ δεν ήταν τόσο ισχυρές όσο στους άλλους φορείς, ιδιαίτερα στο λιμάνι, πιθανώς λόγω του μικρότερου δείγματος.</a:t>
            </a:r>
          </a:p>
        </p:txBody>
      </p:sp>
    </p:spTree>
    <p:extLst>
      <p:ext uri="{BB962C8B-B14F-4D97-AF65-F5344CB8AC3E}">
        <p14:creationId xmlns:p14="http://schemas.microsoft.com/office/powerpoint/2010/main" val="327326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2F61725-E9B6-6750-1D97-9CDF86CCF93B}"/>
              </a:ext>
            </a:extLst>
          </p:cNvPr>
          <p:cNvSpPr>
            <a:spLocks noGrp="1"/>
          </p:cNvSpPr>
          <p:nvPr>
            <p:ph type="title"/>
          </p:nvPr>
        </p:nvSpPr>
        <p:spPr>
          <a:xfrm>
            <a:off x="649224" y="645106"/>
            <a:ext cx="3650279" cy="1259894"/>
          </a:xfrm>
        </p:spPr>
        <p:txBody>
          <a:bodyPr>
            <a:normAutofit/>
          </a:bodyPr>
          <a:lstStyle/>
          <a:p>
            <a:r>
              <a:rPr lang="el-GR" dirty="0"/>
              <a:t>ΠΙΝΑΚΕΣ ΣΥΣΧΕΤΙΣΗΣ</a:t>
            </a:r>
          </a:p>
        </p:txBody>
      </p:sp>
      <p:sp>
        <p:nvSpPr>
          <p:cNvPr id="16" name="Rectangle 15">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11" name="Content Placeholder 10">
            <a:extLst>
              <a:ext uri="{FF2B5EF4-FFF2-40B4-BE49-F238E27FC236}">
                <a16:creationId xmlns:a16="http://schemas.microsoft.com/office/drawing/2014/main" id="{4CA86A63-C9F6-BED8-86B3-4D059F7BC7F9}"/>
              </a:ext>
            </a:extLst>
          </p:cNvPr>
          <p:cNvSpPr>
            <a:spLocks noGrp="1"/>
          </p:cNvSpPr>
          <p:nvPr>
            <p:ph idx="1"/>
          </p:nvPr>
        </p:nvSpPr>
        <p:spPr>
          <a:xfrm>
            <a:off x="914482" y="2098878"/>
            <a:ext cx="1787995" cy="2654710"/>
          </a:xfrm>
        </p:spPr>
        <p:txBody>
          <a:bodyPr>
            <a:normAutofit lnSpcReduction="10000"/>
          </a:bodyPr>
          <a:lstStyle/>
          <a:p>
            <a:r>
              <a:rPr lang="el-GR" sz="1800" dirty="0">
                <a:effectLst/>
                <a:latin typeface="Calibri" panose="020F0502020204030204" pitchFamily="34" charset="0"/>
                <a:ea typeface="Aptos" panose="020B0004020202020204" pitchFamily="34" charset="0"/>
              </a:rPr>
              <a:t>Οι διαγώνιοι σε κάθε πίνακα ισούνται με 1, καθώς γίνεται συσχέτιση εντός της ίδιας ομάδας. </a:t>
            </a:r>
            <a:endParaRPr lang="en-US" dirty="0"/>
          </a:p>
        </p:txBody>
      </p:sp>
      <p:sp>
        <p:nvSpPr>
          <p:cNvPr id="18"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Εικόνα 4" descr="Εικόνα που περιέχει κείμενο, στιγμιότυπο οθόνης, τετράγωνο, ορθογώνιο παραλληλόγραμμο&#10;&#10;Περιγραφή που δημιουργήθηκε αυτόματα">
            <a:extLst>
              <a:ext uri="{FF2B5EF4-FFF2-40B4-BE49-F238E27FC236}">
                <a16:creationId xmlns:a16="http://schemas.microsoft.com/office/drawing/2014/main" id="{B888616F-C9FA-E5F5-0082-12C405D61C6A}"/>
              </a:ext>
            </a:extLst>
          </p:cNvPr>
          <p:cNvPicPr>
            <a:picLocks noChangeAspect="1"/>
          </p:cNvPicPr>
          <p:nvPr/>
        </p:nvPicPr>
        <p:blipFill>
          <a:blip r:embed="rId2"/>
          <a:stretch>
            <a:fillRect/>
          </a:stretch>
        </p:blipFill>
        <p:spPr>
          <a:xfrm>
            <a:off x="4906327" y="212647"/>
            <a:ext cx="5081822" cy="3026822"/>
          </a:xfrm>
          <a:prstGeom prst="rect">
            <a:avLst/>
          </a:prstGeom>
        </p:spPr>
      </p:pic>
      <p:pic>
        <p:nvPicPr>
          <p:cNvPr id="8" name="Εικόνα 7" descr="Εικόνα που περιέχει κείμενο, στιγμιότυπο οθόνης, τετράγωνο, ορθογώνιο παραλληλόγραμμο&#10;&#10;Περιγραφή που δημιουργήθηκε αυτόματα">
            <a:extLst>
              <a:ext uri="{FF2B5EF4-FFF2-40B4-BE49-F238E27FC236}">
                <a16:creationId xmlns:a16="http://schemas.microsoft.com/office/drawing/2014/main" id="{C4C04351-C22B-1332-42CB-691E34BEF028}"/>
              </a:ext>
            </a:extLst>
          </p:cNvPr>
          <p:cNvPicPr>
            <a:picLocks noChangeAspect="1"/>
          </p:cNvPicPr>
          <p:nvPr/>
        </p:nvPicPr>
        <p:blipFill>
          <a:blip r:embed="rId3"/>
          <a:stretch>
            <a:fillRect/>
          </a:stretch>
        </p:blipFill>
        <p:spPr>
          <a:xfrm>
            <a:off x="3698666" y="3349934"/>
            <a:ext cx="3828497" cy="3217566"/>
          </a:xfrm>
          <a:prstGeom prst="rect">
            <a:avLst/>
          </a:prstGeom>
        </p:spPr>
      </p:pic>
      <p:pic>
        <p:nvPicPr>
          <p:cNvPr id="10" name="Εικόνα 9" descr="Εικόνα που περιέχει κείμενο, στιγμιότυπο οθόνης, τετράγωνο, ορθογώνιο παραλληλόγραμμο&#10;&#10;Περιγραφή που δημιουργήθηκε αυτόματα">
            <a:extLst>
              <a:ext uri="{FF2B5EF4-FFF2-40B4-BE49-F238E27FC236}">
                <a16:creationId xmlns:a16="http://schemas.microsoft.com/office/drawing/2014/main" id="{6612C132-D565-30C2-0068-55F907ABC334}"/>
              </a:ext>
            </a:extLst>
          </p:cNvPr>
          <p:cNvPicPr>
            <a:picLocks noChangeAspect="1"/>
          </p:cNvPicPr>
          <p:nvPr/>
        </p:nvPicPr>
        <p:blipFill>
          <a:blip r:embed="rId4"/>
          <a:stretch>
            <a:fillRect/>
          </a:stretch>
        </p:blipFill>
        <p:spPr>
          <a:xfrm>
            <a:off x="7615298" y="3244217"/>
            <a:ext cx="4032331" cy="3429000"/>
          </a:xfrm>
          <a:prstGeom prst="rect">
            <a:avLst/>
          </a:prstGeom>
        </p:spPr>
      </p:pic>
    </p:spTree>
    <p:extLst>
      <p:ext uri="{BB962C8B-B14F-4D97-AF65-F5344CB8AC3E}">
        <p14:creationId xmlns:p14="http://schemas.microsoft.com/office/powerpoint/2010/main" val="3522457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90CAFC2-974A-94DA-CBEC-BCE5356A54E0}"/>
              </a:ext>
            </a:extLst>
          </p:cNvPr>
          <p:cNvSpPr>
            <a:spLocks noGrp="1"/>
          </p:cNvSpPr>
          <p:nvPr>
            <p:ph type="title"/>
          </p:nvPr>
        </p:nvSpPr>
        <p:spPr>
          <a:xfrm>
            <a:off x="3947652" y="599769"/>
            <a:ext cx="4296695" cy="717754"/>
          </a:xfrm>
        </p:spPr>
        <p:txBody>
          <a:bodyPr>
            <a:normAutofit/>
          </a:bodyPr>
          <a:lstStyle/>
          <a:p>
            <a:r>
              <a:rPr lang="el-GR" dirty="0"/>
              <a:t>        ΕΙΣΑΓΩΓΗ</a:t>
            </a:r>
          </a:p>
        </p:txBody>
      </p:sp>
      <p:pic>
        <p:nvPicPr>
          <p:cNvPr id="5" name="Θέση περιεχομένου 4" descr="Εικόνα που περιέχει εξωτερικός χώρος/ύπαιθρος, όχημα, χερσαίο όχημα, μεταφορά&#10;&#10;Περιγραφή που δημιουργήθηκε αυτόματα">
            <a:extLst>
              <a:ext uri="{FF2B5EF4-FFF2-40B4-BE49-F238E27FC236}">
                <a16:creationId xmlns:a16="http://schemas.microsoft.com/office/drawing/2014/main" id="{7B313B86-1C88-CB05-FFEF-6DC5FFD88C70}"/>
              </a:ext>
            </a:extLst>
          </p:cNvPr>
          <p:cNvPicPr>
            <a:picLocks noGrp="1" noChangeAspect="1"/>
          </p:cNvPicPr>
          <p:nvPr>
            <p:ph idx="1"/>
          </p:nvPr>
        </p:nvPicPr>
        <p:blipFill>
          <a:blip r:embed="rId2"/>
          <a:stretch>
            <a:fillRect/>
          </a:stretch>
        </p:blipFill>
        <p:spPr>
          <a:xfrm>
            <a:off x="1986116" y="1858297"/>
            <a:ext cx="9420316" cy="4482937"/>
          </a:xfrm>
        </p:spPr>
      </p:pic>
    </p:spTree>
    <p:extLst>
      <p:ext uri="{BB962C8B-B14F-4D97-AF65-F5344CB8AC3E}">
        <p14:creationId xmlns:p14="http://schemas.microsoft.com/office/powerpoint/2010/main" val="2276271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165B140-B1BE-CF51-837A-0B5BFDD5A2C1}"/>
              </a:ext>
            </a:extLst>
          </p:cNvPr>
          <p:cNvSpPr>
            <a:spLocks noGrp="1"/>
          </p:cNvSpPr>
          <p:nvPr>
            <p:ph type="title"/>
          </p:nvPr>
        </p:nvSpPr>
        <p:spPr>
          <a:xfrm>
            <a:off x="1520298" y="314631"/>
            <a:ext cx="3415496" cy="1455175"/>
          </a:xfrm>
        </p:spPr>
        <p:txBody>
          <a:bodyPr>
            <a:normAutofit fontScale="90000"/>
          </a:bodyPr>
          <a:lstStyle/>
          <a:p>
            <a:r>
              <a:rPr lang="en-US" dirty="0"/>
              <a:t>Combinatorial Search Algorithm</a:t>
            </a:r>
            <a:endParaRPr lang="el-GR" dirty="0"/>
          </a:p>
        </p:txBody>
      </p:sp>
      <p:sp>
        <p:nvSpPr>
          <p:cNvPr id="3" name="Θέση περιεχομένου 2">
            <a:extLst>
              <a:ext uri="{FF2B5EF4-FFF2-40B4-BE49-F238E27FC236}">
                <a16:creationId xmlns:a16="http://schemas.microsoft.com/office/drawing/2014/main" id="{4012F59D-E0BC-BBE4-4747-08F0B204B19F}"/>
              </a:ext>
            </a:extLst>
          </p:cNvPr>
          <p:cNvSpPr>
            <a:spLocks noGrp="1"/>
          </p:cNvSpPr>
          <p:nvPr>
            <p:ph idx="1"/>
          </p:nvPr>
        </p:nvSpPr>
        <p:spPr>
          <a:xfrm>
            <a:off x="1520298" y="2148624"/>
            <a:ext cx="3049126" cy="3485262"/>
          </a:xfrm>
        </p:spPr>
        <p:txBody>
          <a:bodyPr>
            <a:normAutofit fontScale="92500" lnSpcReduction="10000"/>
          </a:bodyPr>
          <a:lstStyle/>
          <a:p>
            <a:r>
              <a:rPr lang="el-GR" kern="100" dirty="0">
                <a:effectLst/>
                <a:latin typeface="Aptos" panose="020B0004020202020204" pitchFamily="34" charset="0"/>
                <a:ea typeface="Aptos" panose="020B0004020202020204" pitchFamily="34" charset="0"/>
                <a:cs typeface="Times New Roman" panose="02020603050405020304" pitchFamily="18" charset="0"/>
              </a:rPr>
              <a:t>Στη συνέχεια, εφαρμόστηκε ένας αλγόριθμος αναζήτησης συνδυασμών (</a:t>
            </a:r>
            <a:r>
              <a:rPr lang="el-GR" kern="100" dirty="0" err="1">
                <a:effectLst/>
                <a:latin typeface="Aptos" panose="020B0004020202020204" pitchFamily="34" charset="0"/>
                <a:ea typeface="Aptos" panose="020B0004020202020204" pitchFamily="34" charset="0"/>
                <a:cs typeface="Times New Roman" panose="02020603050405020304" pitchFamily="18" charset="0"/>
              </a:rPr>
              <a:t>Combinatorial</a:t>
            </a:r>
            <a:r>
              <a:rPr lang="el-GR" kern="100" dirty="0">
                <a:effectLst/>
                <a:latin typeface="Aptos" panose="020B0004020202020204" pitchFamily="34" charset="0"/>
                <a:ea typeface="Aptos" panose="020B0004020202020204" pitchFamily="34" charset="0"/>
                <a:cs typeface="Times New Roman" panose="02020603050405020304" pitchFamily="18" charset="0"/>
              </a:rPr>
              <a:t> </a:t>
            </a:r>
            <a:r>
              <a:rPr lang="el-GR" kern="100" dirty="0" err="1">
                <a:effectLst/>
                <a:latin typeface="Aptos" panose="020B0004020202020204" pitchFamily="34" charset="0"/>
                <a:ea typeface="Aptos" panose="020B0004020202020204" pitchFamily="34" charset="0"/>
                <a:cs typeface="Times New Roman" panose="02020603050405020304" pitchFamily="18" charset="0"/>
              </a:rPr>
              <a:t>Search</a:t>
            </a:r>
            <a:r>
              <a:rPr lang="el-GR" kern="100" dirty="0">
                <a:effectLst/>
                <a:latin typeface="Aptos" panose="020B0004020202020204" pitchFamily="34" charset="0"/>
                <a:ea typeface="Aptos" panose="020B0004020202020204" pitchFamily="34" charset="0"/>
                <a:cs typeface="Times New Roman" panose="02020603050405020304" pitchFamily="18" charset="0"/>
              </a:rPr>
              <a:t> </a:t>
            </a:r>
            <a:r>
              <a:rPr lang="el-GR" kern="100" dirty="0" err="1">
                <a:effectLst/>
                <a:latin typeface="Aptos" panose="020B0004020202020204" pitchFamily="34" charset="0"/>
                <a:ea typeface="Aptos" panose="020B0004020202020204" pitchFamily="34" charset="0"/>
                <a:cs typeface="Times New Roman" panose="02020603050405020304" pitchFamily="18" charset="0"/>
              </a:rPr>
              <a:t>Algorithm</a:t>
            </a:r>
            <a:r>
              <a:rPr lang="el-GR"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l-GR" kern="100" dirty="0">
                <a:effectLst/>
                <a:latin typeface="Aptos" panose="020B0004020202020204" pitchFamily="34" charset="0"/>
                <a:ea typeface="Aptos" panose="020B0004020202020204" pitchFamily="34" charset="0"/>
                <a:cs typeface="Times New Roman" panose="02020603050405020304" pitchFamily="18" charset="0"/>
              </a:rPr>
              <a:t> Με αυτήν τη μέθοδο δημιουργήθηκαν 17 νέες ομάδες, που περιλάμβαναν όσο το δυνατόν περισσότερες μεταβλητές, διατηρώντας υψηλή αξιοπιστία βάσει της μεθόδου </a:t>
            </a:r>
            <a:r>
              <a:rPr lang="el-GR" kern="100" dirty="0" err="1">
                <a:effectLst/>
                <a:latin typeface="Aptos" panose="020B0004020202020204" pitchFamily="34" charset="0"/>
                <a:ea typeface="Aptos" panose="020B0004020202020204" pitchFamily="34" charset="0"/>
                <a:cs typeface="Times New Roman" panose="02020603050405020304" pitchFamily="18" charset="0"/>
              </a:rPr>
              <a:t>Cronbach</a:t>
            </a:r>
            <a:r>
              <a:rPr lang="el-GR" kern="100" dirty="0">
                <a:effectLst/>
                <a:latin typeface="Aptos" panose="020B0004020202020204" pitchFamily="34" charset="0"/>
                <a:ea typeface="Aptos" panose="020B0004020202020204" pitchFamily="34" charset="0"/>
                <a:cs typeface="Times New Roman" panose="02020603050405020304" pitchFamily="18" charset="0"/>
              </a:rPr>
              <a:t> Alpha.</a:t>
            </a:r>
            <a:endParaRPr lang="el-GR" dirty="0"/>
          </a:p>
        </p:txBody>
      </p:sp>
      <p:pic>
        <p:nvPicPr>
          <p:cNvPr id="5" name="Εικόνα 4">
            <a:extLst>
              <a:ext uri="{FF2B5EF4-FFF2-40B4-BE49-F238E27FC236}">
                <a16:creationId xmlns:a16="http://schemas.microsoft.com/office/drawing/2014/main" id="{D3F294E8-3278-8E40-4D54-5A38DE639A39}"/>
              </a:ext>
            </a:extLst>
          </p:cNvPr>
          <p:cNvPicPr>
            <a:picLocks noChangeAspect="1"/>
          </p:cNvPicPr>
          <p:nvPr/>
        </p:nvPicPr>
        <p:blipFill>
          <a:blip r:embed="rId2"/>
          <a:stretch>
            <a:fillRect/>
          </a:stretch>
        </p:blipFill>
        <p:spPr>
          <a:xfrm>
            <a:off x="4569424" y="530942"/>
            <a:ext cx="7622576" cy="4187100"/>
          </a:xfrm>
          <a:prstGeom prst="rect">
            <a:avLst/>
          </a:prstGeom>
        </p:spPr>
      </p:pic>
      <p:pic>
        <p:nvPicPr>
          <p:cNvPr id="11" name="Εικόνα 10">
            <a:extLst>
              <a:ext uri="{FF2B5EF4-FFF2-40B4-BE49-F238E27FC236}">
                <a16:creationId xmlns:a16="http://schemas.microsoft.com/office/drawing/2014/main" id="{5CB803F5-67C3-AE72-05D7-FF4E6004CB4D}"/>
              </a:ext>
            </a:extLst>
          </p:cNvPr>
          <p:cNvPicPr>
            <a:picLocks noChangeAspect="1"/>
          </p:cNvPicPr>
          <p:nvPr/>
        </p:nvPicPr>
        <p:blipFill>
          <a:blip r:embed="rId3"/>
          <a:stretch>
            <a:fillRect/>
          </a:stretch>
        </p:blipFill>
        <p:spPr>
          <a:xfrm>
            <a:off x="4935794" y="4718042"/>
            <a:ext cx="6132717" cy="2054019"/>
          </a:xfrm>
          <a:prstGeom prst="rect">
            <a:avLst/>
          </a:prstGeom>
        </p:spPr>
      </p:pic>
    </p:spTree>
    <p:extLst>
      <p:ext uri="{BB962C8B-B14F-4D97-AF65-F5344CB8AC3E}">
        <p14:creationId xmlns:p14="http://schemas.microsoft.com/office/powerpoint/2010/main" val="369768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20C1988-3314-2FA1-A304-0D8A69A74584}"/>
              </a:ext>
            </a:extLst>
          </p:cNvPr>
          <p:cNvSpPr>
            <a:spLocks noGrp="1"/>
          </p:cNvSpPr>
          <p:nvPr>
            <p:ph type="title"/>
          </p:nvPr>
        </p:nvSpPr>
        <p:spPr>
          <a:xfrm>
            <a:off x="1687669" y="285135"/>
            <a:ext cx="3316951" cy="1651819"/>
          </a:xfrm>
        </p:spPr>
        <p:txBody>
          <a:bodyPr>
            <a:normAutofit/>
          </a:bodyPr>
          <a:lstStyle/>
          <a:p>
            <a:r>
              <a:rPr lang="el-GR" sz="3200" dirty="0"/>
              <a:t>Γενική αξιολόγηση των μέσων</a:t>
            </a:r>
          </a:p>
        </p:txBody>
      </p:sp>
      <p:sp>
        <p:nvSpPr>
          <p:cNvPr id="3" name="Θέση περιεχομένου 2">
            <a:extLst>
              <a:ext uri="{FF2B5EF4-FFF2-40B4-BE49-F238E27FC236}">
                <a16:creationId xmlns:a16="http://schemas.microsoft.com/office/drawing/2014/main" id="{640F8242-EFBC-C226-F876-2239FFE98B18}"/>
              </a:ext>
            </a:extLst>
          </p:cNvPr>
          <p:cNvSpPr>
            <a:spLocks noGrp="1"/>
          </p:cNvSpPr>
          <p:nvPr>
            <p:ph idx="1"/>
          </p:nvPr>
        </p:nvSpPr>
        <p:spPr>
          <a:xfrm>
            <a:off x="1143182" y="2143432"/>
            <a:ext cx="3861438" cy="3677265"/>
          </a:xfrm>
        </p:spPr>
        <p:txBody>
          <a:bodyPr>
            <a:normAutofit lnSpcReduction="10000"/>
          </a:bodyPr>
          <a:lstStyle/>
          <a:p>
            <a:r>
              <a:rPr lang="el-GR" sz="1600" dirty="0">
                <a:solidFill>
                  <a:srgbClr val="000000"/>
                </a:solidFill>
              </a:rPr>
              <a:t>Η τελική φάση της ανάλυσης περιλάμβανε την περιγραφική στατιστική των νέων ομάδων και τη συνολική βαθμολόγηση των σταθμών. Η περιγραφική στατιστική ανέλυσε τα χαρακτηριστικά των ομάδων, ενώ η συνολική βαθμολόγηση επέτρεψε τη σύγκριση και αξιολόγηση των μέσων μεταφοράς. Η μελέτη κατέληξε σε πολύτιμα συμπεράσματα σχετικά με την ικανοποίηση και τις προτιμήσεις των κατοίκων για τα μέσα μαζικής μεταφοράς.</a:t>
            </a:r>
          </a:p>
        </p:txBody>
      </p:sp>
      <p:pic>
        <p:nvPicPr>
          <p:cNvPr id="9" name="Εικόνα 8" descr="Εικόνα που περιέχει κείμενο, στιγμιότυπο οθόνης, διάγραμμα, γράφημα&#10;&#10;Περιγραφή που δημιουργήθηκε αυτόματα">
            <a:extLst>
              <a:ext uri="{FF2B5EF4-FFF2-40B4-BE49-F238E27FC236}">
                <a16:creationId xmlns:a16="http://schemas.microsoft.com/office/drawing/2014/main" id="{7D4731C5-9B2E-BFCE-9EC0-C123BCA053C4}"/>
              </a:ext>
            </a:extLst>
          </p:cNvPr>
          <p:cNvPicPr>
            <a:picLocks noChangeAspect="1"/>
          </p:cNvPicPr>
          <p:nvPr/>
        </p:nvPicPr>
        <p:blipFill>
          <a:blip r:embed="rId2"/>
          <a:stretch>
            <a:fillRect/>
          </a:stretch>
        </p:blipFill>
        <p:spPr>
          <a:xfrm>
            <a:off x="5156092" y="1231434"/>
            <a:ext cx="6692251" cy="5002456"/>
          </a:xfrm>
          <a:prstGeom prst="rect">
            <a:avLst/>
          </a:prstGeom>
        </p:spPr>
      </p:pic>
    </p:spTree>
    <p:extLst>
      <p:ext uri="{BB962C8B-B14F-4D97-AF65-F5344CB8AC3E}">
        <p14:creationId xmlns:p14="http://schemas.microsoft.com/office/powerpoint/2010/main" val="3767393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43A75EC-4655-7D63-EC70-6E2BABD30E99}"/>
              </a:ext>
            </a:extLst>
          </p:cNvPr>
          <p:cNvSpPr>
            <a:spLocks noGrp="1"/>
          </p:cNvSpPr>
          <p:nvPr>
            <p:ph type="title"/>
          </p:nvPr>
        </p:nvSpPr>
        <p:spPr>
          <a:xfrm>
            <a:off x="4614849" y="678729"/>
            <a:ext cx="3847204" cy="673748"/>
          </a:xfrm>
        </p:spPr>
        <p:txBody>
          <a:bodyPr/>
          <a:lstStyle/>
          <a:p>
            <a:r>
              <a:rPr lang="el-GR" dirty="0"/>
              <a:t>ΑΠΟΤΕΛΕΣΜΑΤΑ</a:t>
            </a:r>
          </a:p>
        </p:txBody>
      </p:sp>
      <p:pic>
        <p:nvPicPr>
          <p:cNvPr id="5" name="Θέση περιεχομένου 4" descr="Εικόνα που περιέχει μεγεθυντικός φακός/καθρεφτάκι&#10;&#10;Περιγραφή που δημιουργήθηκε αυτόματα">
            <a:extLst>
              <a:ext uri="{FF2B5EF4-FFF2-40B4-BE49-F238E27FC236}">
                <a16:creationId xmlns:a16="http://schemas.microsoft.com/office/drawing/2014/main" id="{A4E4CB22-3555-693A-CD47-8B49FE7D2435}"/>
              </a:ext>
            </a:extLst>
          </p:cNvPr>
          <p:cNvPicPr>
            <a:picLocks noGrp="1" noChangeAspect="1"/>
          </p:cNvPicPr>
          <p:nvPr>
            <p:ph idx="1"/>
          </p:nvPr>
        </p:nvPicPr>
        <p:blipFill>
          <a:blip r:embed="rId2"/>
          <a:stretch>
            <a:fillRect/>
          </a:stretch>
        </p:blipFill>
        <p:spPr>
          <a:xfrm>
            <a:off x="3323303" y="1541141"/>
            <a:ext cx="7267684" cy="4535194"/>
          </a:xfrm>
        </p:spPr>
      </p:pic>
    </p:spTree>
    <p:extLst>
      <p:ext uri="{BB962C8B-B14F-4D97-AF65-F5344CB8AC3E}">
        <p14:creationId xmlns:p14="http://schemas.microsoft.com/office/powerpoint/2010/main" val="2260299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86A213-C83F-6614-79EA-614689E75D9B}"/>
              </a:ext>
            </a:extLst>
          </p:cNvPr>
          <p:cNvSpPr>
            <a:spLocks noGrp="1"/>
          </p:cNvSpPr>
          <p:nvPr>
            <p:ph type="title"/>
          </p:nvPr>
        </p:nvSpPr>
        <p:spPr>
          <a:xfrm>
            <a:off x="3557882" y="614820"/>
            <a:ext cx="5076236" cy="663916"/>
          </a:xfrm>
        </p:spPr>
        <p:txBody>
          <a:bodyPr>
            <a:normAutofit fontScale="90000"/>
          </a:bodyPr>
          <a:lstStyle/>
          <a:p>
            <a:r>
              <a:rPr lang="el-GR" dirty="0"/>
              <a:t>Προφίλ ερωτηθέντων</a:t>
            </a:r>
            <a:r>
              <a:rPr lang="en-US" dirty="0"/>
              <a:t>(1)</a:t>
            </a:r>
            <a:r>
              <a:rPr lang="el-GR" dirty="0"/>
              <a:t> </a:t>
            </a:r>
          </a:p>
        </p:txBody>
      </p:sp>
      <p:sp>
        <p:nvSpPr>
          <p:cNvPr id="3" name="Θέση περιεχομένου 2">
            <a:extLst>
              <a:ext uri="{FF2B5EF4-FFF2-40B4-BE49-F238E27FC236}">
                <a16:creationId xmlns:a16="http://schemas.microsoft.com/office/drawing/2014/main" id="{E95C79CA-2223-116C-E685-37B23E470B18}"/>
              </a:ext>
            </a:extLst>
          </p:cNvPr>
          <p:cNvSpPr>
            <a:spLocks noGrp="1"/>
          </p:cNvSpPr>
          <p:nvPr>
            <p:ph idx="1"/>
          </p:nvPr>
        </p:nvSpPr>
        <p:spPr>
          <a:xfrm>
            <a:off x="2451560" y="2332703"/>
            <a:ext cx="8108285" cy="2192593"/>
          </a:xfrm>
        </p:spPr>
        <p:txBody>
          <a:bodyPr/>
          <a:lstStyle/>
          <a:p>
            <a:r>
              <a:rPr lang="el-GR" dirty="0"/>
              <a:t>Η έρευνα </a:t>
            </a:r>
            <a:r>
              <a:rPr lang="el-GR" dirty="0" err="1"/>
              <a:t>περιελάμβανε</a:t>
            </a:r>
            <a:r>
              <a:rPr lang="el-GR" dirty="0"/>
              <a:t> τη συλλογή δεδομένων για το προφίλ των συμμετεχόντων, με στόχο την κατανόηση της δημογραφικής τους δομής. Τα συγκεκριμένα δεδομένα </a:t>
            </a:r>
            <a:r>
              <a:rPr lang="el-GR" dirty="0" err="1"/>
              <a:t>περιελάμβαναν</a:t>
            </a:r>
            <a:r>
              <a:rPr lang="el-GR" dirty="0"/>
              <a:t> πληροφορίες για φύλο, ηλικία, επίπεδο εκπαίδευσης και εισόδημα. Η συνοπτική παρουσίαση των αποτελεσμάτων αντικατοπτρίζει την ποικιλομορφία του δείγματος της έρευνας.</a:t>
            </a:r>
          </a:p>
        </p:txBody>
      </p:sp>
    </p:spTree>
    <p:extLst>
      <p:ext uri="{BB962C8B-B14F-4D97-AF65-F5344CB8AC3E}">
        <p14:creationId xmlns:p14="http://schemas.microsoft.com/office/powerpoint/2010/main" val="1375559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60B06D-D3DC-9A11-803F-C70CC121CECE}"/>
              </a:ext>
            </a:extLst>
          </p:cNvPr>
          <p:cNvSpPr>
            <a:spLocks noGrp="1"/>
          </p:cNvSpPr>
          <p:nvPr>
            <p:ph type="title"/>
          </p:nvPr>
        </p:nvSpPr>
        <p:spPr>
          <a:xfrm>
            <a:off x="1806345" y="635004"/>
            <a:ext cx="3650558" cy="1280890"/>
          </a:xfrm>
        </p:spPr>
        <p:txBody>
          <a:bodyPr>
            <a:normAutofit fontScale="90000"/>
          </a:bodyPr>
          <a:lstStyle/>
          <a:p>
            <a:r>
              <a:rPr lang="el-GR" dirty="0"/>
              <a:t>Προφίλ ερωτηθέντων</a:t>
            </a:r>
            <a:r>
              <a:rPr lang="en-US" dirty="0"/>
              <a:t>(2)</a:t>
            </a:r>
            <a:r>
              <a:rPr lang="el-GR" dirty="0"/>
              <a:t> </a:t>
            </a:r>
          </a:p>
        </p:txBody>
      </p:sp>
      <p:sp>
        <p:nvSpPr>
          <p:cNvPr id="3" name="Θέση περιεχομένου 2">
            <a:extLst>
              <a:ext uri="{FF2B5EF4-FFF2-40B4-BE49-F238E27FC236}">
                <a16:creationId xmlns:a16="http://schemas.microsoft.com/office/drawing/2014/main" id="{50C2D2FA-45F8-8935-1F47-C23CF8B6E92F}"/>
              </a:ext>
            </a:extLst>
          </p:cNvPr>
          <p:cNvSpPr>
            <a:spLocks noGrp="1"/>
          </p:cNvSpPr>
          <p:nvPr>
            <p:ph idx="1"/>
          </p:nvPr>
        </p:nvSpPr>
        <p:spPr>
          <a:xfrm>
            <a:off x="1232362" y="2128957"/>
            <a:ext cx="3981455" cy="3898217"/>
          </a:xfrm>
        </p:spPr>
        <p:txBody>
          <a:bodyPr>
            <a:normAutofit lnSpcReduction="10000"/>
          </a:bodyPr>
          <a:lstStyle/>
          <a:p>
            <a:pPr>
              <a:lnSpc>
                <a:spcPct val="90000"/>
              </a:lnSpc>
              <a:spcAft>
                <a:spcPts val="800"/>
              </a:spcAft>
            </a:pPr>
            <a:r>
              <a:rPr lang="el-GR" b="1" dirty="0">
                <a:effectLst/>
                <a:latin typeface="Calibri" panose="020F0502020204030204" pitchFamily="34" charset="0"/>
                <a:ea typeface="Calibri" panose="020F0502020204030204" pitchFamily="34" charset="0"/>
                <a:cs typeface="Calibri" panose="020F0502020204030204" pitchFamily="34" charset="0"/>
              </a:rPr>
              <a:t>ΚΤΕΛ</a:t>
            </a:r>
            <a:r>
              <a:rPr lang="en-US" b="1" dirty="0">
                <a:effectLst/>
                <a:latin typeface="Calibri" panose="020F0502020204030204" pitchFamily="34" charset="0"/>
                <a:ea typeface="Calibri" panose="020F0502020204030204" pitchFamily="34" charset="0"/>
                <a:cs typeface="Calibri" panose="020F0502020204030204" pitchFamily="34" charset="0"/>
              </a:rPr>
              <a:t>:</a:t>
            </a:r>
            <a:endParaRPr lang="el-GR" b="1" dirty="0">
              <a:effectLst/>
              <a:latin typeface="Calibri" panose="020F0502020204030204" pitchFamily="34" charset="0"/>
              <a:ea typeface="Calibri" panose="020F0502020204030204" pitchFamily="34" charset="0"/>
              <a:cs typeface="Calibri" panose="020F0502020204030204" pitchFamily="34" charset="0"/>
            </a:endParaRPr>
          </a:p>
          <a:p>
            <a:pPr>
              <a:lnSpc>
                <a:spcPct val="90000"/>
              </a:lnSpc>
            </a:pPr>
            <a:r>
              <a:rPr lang="el-GR" dirty="0"/>
              <a:t>Η έρευνα δείχνει ότι υπάρχει μεγαλύτερη συμμετοχή γυναικών συγκριτικά με αυτή των ανδρών(78,72% έναντι 21,28%). Η πλειοψηφία των συμμετεχόντων είναι ηλικίας 18-25 ετών (71,28%) ή 26-65 ετών (26,59%). Περίπου το 68,09% έχει απολυτήριο λυκείου, το 29,78% πτυχίο πανεπιστημίου ή ΤΕΙ, και το 50,5% δίπλωμα οδήγησης, με το 64,90% να έχει μηνιαίο οικογενειακό εισόδημα κάτω από 1.172 €.</a:t>
            </a:r>
          </a:p>
        </p:txBody>
      </p:sp>
      <p:pic>
        <p:nvPicPr>
          <p:cNvPr id="5" name="Εικόνα 4" descr="Εικόνα που περιέχει γραφικά, διάγραμμα, κύκλος, στιγμιότυπο οθόνης&#10;&#10;Περιγραφή που δημιουργήθηκε αυτόματα">
            <a:extLst>
              <a:ext uri="{FF2B5EF4-FFF2-40B4-BE49-F238E27FC236}">
                <a16:creationId xmlns:a16="http://schemas.microsoft.com/office/drawing/2014/main" id="{C1596934-2CEA-B7C2-7A3E-039FA1153D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096000" y="283235"/>
            <a:ext cx="5173890" cy="3052595"/>
          </a:xfrm>
          <a:prstGeom prst="rect">
            <a:avLst/>
          </a:prstGeom>
          <a:noFill/>
        </p:spPr>
      </p:pic>
      <p:pic>
        <p:nvPicPr>
          <p:cNvPr id="4" name="Εικόνα 3">
            <a:extLst>
              <a:ext uri="{FF2B5EF4-FFF2-40B4-BE49-F238E27FC236}">
                <a16:creationId xmlns:a16="http://schemas.microsoft.com/office/drawing/2014/main" id="{84CAAE04-0C00-0D36-B76F-C831714BBD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3523808"/>
            <a:ext cx="5173890" cy="3050957"/>
          </a:xfrm>
          <a:prstGeom prst="rect">
            <a:avLst/>
          </a:prstGeom>
          <a:noFill/>
        </p:spPr>
      </p:pic>
    </p:spTree>
    <p:extLst>
      <p:ext uri="{BB962C8B-B14F-4D97-AF65-F5344CB8AC3E}">
        <p14:creationId xmlns:p14="http://schemas.microsoft.com/office/powerpoint/2010/main" val="3427716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60B06D-D3DC-9A11-803F-C70CC121CECE}"/>
              </a:ext>
            </a:extLst>
          </p:cNvPr>
          <p:cNvSpPr>
            <a:spLocks noGrp="1"/>
          </p:cNvSpPr>
          <p:nvPr>
            <p:ph type="title"/>
          </p:nvPr>
        </p:nvSpPr>
        <p:spPr>
          <a:xfrm>
            <a:off x="2071816" y="501444"/>
            <a:ext cx="3335926" cy="1029929"/>
          </a:xfrm>
        </p:spPr>
        <p:txBody>
          <a:bodyPr>
            <a:normAutofit fontScale="90000"/>
          </a:bodyPr>
          <a:lstStyle/>
          <a:p>
            <a:r>
              <a:rPr lang="el-GR" dirty="0"/>
              <a:t>Προφίλ ερωτηθέντων</a:t>
            </a:r>
            <a:r>
              <a:rPr lang="en-US" dirty="0"/>
              <a:t>(3)</a:t>
            </a:r>
            <a:r>
              <a:rPr lang="el-GR" dirty="0"/>
              <a:t> </a:t>
            </a:r>
          </a:p>
        </p:txBody>
      </p:sp>
      <p:sp>
        <p:nvSpPr>
          <p:cNvPr id="3" name="Θέση περιεχομένου 2">
            <a:extLst>
              <a:ext uri="{FF2B5EF4-FFF2-40B4-BE49-F238E27FC236}">
                <a16:creationId xmlns:a16="http://schemas.microsoft.com/office/drawing/2014/main" id="{50C2D2FA-45F8-8935-1F47-C23CF8B6E92F}"/>
              </a:ext>
            </a:extLst>
          </p:cNvPr>
          <p:cNvSpPr>
            <a:spLocks noGrp="1"/>
          </p:cNvSpPr>
          <p:nvPr>
            <p:ph idx="1"/>
          </p:nvPr>
        </p:nvSpPr>
        <p:spPr>
          <a:xfrm>
            <a:off x="1153704" y="1769806"/>
            <a:ext cx="4254038" cy="4328229"/>
          </a:xfrm>
        </p:spPr>
        <p:txBody>
          <a:bodyPr>
            <a:normAutofit/>
          </a:bodyPr>
          <a:lstStyle/>
          <a:p>
            <a:pPr>
              <a:lnSpc>
                <a:spcPct val="90000"/>
              </a:lnSpc>
              <a:spcAft>
                <a:spcPts val="800"/>
              </a:spcAft>
            </a:pPr>
            <a:r>
              <a:rPr lang="el-GR" b="1" dirty="0">
                <a:effectLst/>
                <a:latin typeface="Calibri" panose="020F0502020204030204" pitchFamily="34" charset="0"/>
                <a:ea typeface="Calibri" panose="020F0502020204030204" pitchFamily="34" charset="0"/>
                <a:cs typeface="Calibri" panose="020F0502020204030204" pitchFamily="34" charset="0"/>
              </a:rPr>
              <a:t>ΟΣΕ</a:t>
            </a:r>
            <a:r>
              <a:rPr lang="en-US" b="1" dirty="0">
                <a:effectLst/>
                <a:latin typeface="Calibri" panose="020F0502020204030204" pitchFamily="34" charset="0"/>
                <a:ea typeface="Calibri" panose="020F0502020204030204" pitchFamily="34" charset="0"/>
                <a:cs typeface="Calibri" panose="020F0502020204030204" pitchFamily="34" charset="0"/>
              </a:rPr>
              <a:t>:</a:t>
            </a:r>
            <a:endParaRPr lang="el-GR" b="1" dirty="0">
              <a:effectLst/>
              <a:latin typeface="Calibri" panose="020F0502020204030204" pitchFamily="34" charset="0"/>
              <a:ea typeface="Calibri" panose="020F0502020204030204" pitchFamily="34" charset="0"/>
              <a:cs typeface="Calibri" panose="020F0502020204030204" pitchFamily="34" charset="0"/>
            </a:endParaRPr>
          </a:p>
          <a:p>
            <a:pPr>
              <a:lnSpc>
                <a:spcPct val="90000"/>
              </a:lnSpc>
              <a:spcAft>
                <a:spcPts val="800"/>
              </a:spcAft>
            </a:pPr>
            <a:r>
              <a:rPr lang="el-GR" dirty="0">
                <a:effectLst/>
                <a:latin typeface="Calibri" panose="020F0502020204030204" pitchFamily="34" charset="0"/>
                <a:ea typeface="Calibri" panose="020F0502020204030204" pitchFamily="34" charset="0"/>
                <a:cs typeface="Calibri" panose="020F0502020204030204" pitchFamily="34" charset="0"/>
              </a:rPr>
              <a:t>Όπως στο δείγμα του ΚΤΕΛ, και στο δείγμα του ΟΣΕ παρατηρείται υψηλότερη συμμετοχή των γυναικών (68,12%) σε σχέση με τους άνδρες. Η πλειοψηφία των συμμετεχόντων είναι ηλικίας 18-25 ετών (78,26%), ενώ λιγότεροι ανήκουν στην ηλικιακή ομάδα 26-40 ετών (15,94%). Αναφορικά με την εκπαίδευση, η πλειοψηφία έχει απολυτήριο λυκείου (53,62%) ή πτυχίο πανεπιστημίου/ΤΕΙ (44,93%), ενώ το 52,17% δεν έχει άδεια οδήγησης και το 49,28% ζει με μηνιαίο οικογενειακό εισόδημα κάτω από 1.172 €.</a:t>
            </a:r>
          </a:p>
        </p:txBody>
      </p:sp>
      <p:pic>
        <p:nvPicPr>
          <p:cNvPr id="6" name="Εικόνα 5">
            <a:extLst>
              <a:ext uri="{FF2B5EF4-FFF2-40B4-BE49-F238E27FC236}">
                <a16:creationId xmlns:a16="http://schemas.microsoft.com/office/drawing/2014/main" id="{6B66B9E0-4072-0948-6126-9BE7B1A3BA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448792" y="704616"/>
            <a:ext cx="4620079" cy="2724384"/>
          </a:xfrm>
          <a:prstGeom prst="rect">
            <a:avLst/>
          </a:prstGeom>
          <a:noFill/>
        </p:spPr>
      </p:pic>
      <p:pic>
        <p:nvPicPr>
          <p:cNvPr id="7" name="Εικόνα 6">
            <a:extLst>
              <a:ext uri="{FF2B5EF4-FFF2-40B4-BE49-F238E27FC236}">
                <a16:creationId xmlns:a16="http://schemas.microsoft.com/office/drawing/2014/main" id="{91C5ECC0-EB49-4921-9544-B851313C53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448792" y="3819062"/>
            <a:ext cx="4895384" cy="2886727"/>
          </a:xfrm>
          <a:prstGeom prst="rect">
            <a:avLst/>
          </a:prstGeom>
          <a:noFill/>
        </p:spPr>
      </p:pic>
    </p:spTree>
    <p:extLst>
      <p:ext uri="{BB962C8B-B14F-4D97-AF65-F5344CB8AC3E}">
        <p14:creationId xmlns:p14="http://schemas.microsoft.com/office/powerpoint/2010/main" val="1855796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60B06D-D3DC-9A11-803F-C70CC121CECE}"/>
              </a:ext>
            </a:extLst>
          </p:cNvPr>
          <p:cNvSpPr>
            <a:spLocks noGrp="1"/>
          </p:cNvSpPr>
          <p:nvPr>
            <p:ph type="title"/>
          </p:nvPr>
        </p:nvSpPr>
        <p:spPr>
          <a:xfrm>
            <a:off x="2071816" y="501444"/>
            <a:ext cx="3335926" cy="1029929"/>
          </a:xfrm>
        </p:spPr>
        <p:txBody>
          <a:bodyPr>
            <a:normAutofit fontScale="90000"/>
          </a:bodyPr>
          <a:lstStyle/>
          <a:p>
            <a:r>
              <a:rPr lang="el-GR" dirty="0"/>
              <a:t>Προφίλ ερωτηθέντων</a:t>
            </a:r>
            <a:r>
              <a:rPr lang="en-US" dirty="0"/>
              <a:t>(4)</a:t>
            </a:r>
            <a:endParaRPr lang="el-GR" dirty="0"/>
          </a:p>
        </p:txBody>
      </p:sp>
      <p:sp>
        <p:nvSpPr>
          <p:cNvPr id="3" name="Θέση περιεχομένου 2">
            <a:extLst>
              <a:ext uri="{FF2B5EF4-FFF2-40B4-BE49-F238E27FC236}">
                <a16:creationId xmlns:a16="http://schemas.microsoft.com/office/drawing/2014/main" id="{50C2D2FA-45F8-8935-1F47-C23CF8B6E92F}"/>
              </a:ext>
            </a:extLst>
          </p:cNvPr>
          <p:cNvSpPr>
            <a:spLocks noGrp="1"/>
          </p:cNvSpPr>
          <p:nvPr>
            <p:ph idx="1"/>
          </p:nvPr>
        </p:nvSpPr>
        <p:spPr>
          <a:xfrm>
            <a:off x="1153704" y="1769806"/>
            <a:ext cx="4254038" cy="4328229"/>
          </a:xfrm>
        </p:spPr>
        <p:txBody>
          <a:bodyPr>
            <a:normAutofit/>
          </a:bodyPr>
          <a:lstStyle/>
          <a:p>
            <a:pPr>
              <a:lnSpc>
                <a:spcPct val="90000"/>
              </a:lnSpc>
              <a:spcAft>
                <a:spcPts val="800"/>
              </a:spcAft>
            </a:pPr>
            <a:r>
              <a:rPr lang="el-GR" b="1" dirty="0">
                <a:latin typeface="Calibri" panose="020F0502020204030204" pitchFamily="34" charset="0"/>
                <a:ea typeface="Calibri" panose="020F0502020204030204" pitchFamily="34" charset="0"/>
                <a:cs typeface="Calibri" panose="020F0502020204030204" pitchFamily="34" charset="0"/>
              </a:rPr>
              <a:t>Λιμάνι</a:t>
            </a:r>
            <a:r>
              <a:rPr lang="en-US" b="1" dirty="0">
                <a:effectLst/>
                <a:latin typeface="Calibri" panose="020F0502020204030204" pitchFamily="34" charset="0"/>
                <a:ea typeface="Calibri" panose="020F0502020204030204" pitchFamily="34" charset="0"/>
                <a:cs typeface="Calibri" panose="020F0502020204030204" pitchFamily="34" charset="0"/>
              </a:rPr>
              <a:t>:</a:t>
            </a:r>
            <a:endParaRPr lang="el-GR" b="1" dirty="0">
              <a:effectLst/>
              <a:latin typeface="Calibri" panose="020F0502020204030204" pitchFamily="34" charset="0"/>
              <a:ea typeface="Calibri" panose="020F0502020204030204" pitchFamily="34" charset="0"/>
              <a:cs typeface="Calibri" panose="020F0502020204030204" pitchFamily="34" charset="0"/>
            </a:endParaRPr>
          </a:p>
          <a:p>
            <a:pPr>
              <a:lnSpc>
                <a:spcPct val="90000"/>
              </a:lnSpc>
              <a:spcAft>
                <a:spcPts val="800"/>
              </a:spcAft>
            </a:pPr>
            <a:r>
              <a:rPr lang="el-GR" dirty="0">
                <a:effectLst/>
                <a:latin typeface="Calibri" panose="020F0502020204030204" pitchFamily="34" charset="0"/>
                <a:ea typeface="Calibri" panose="020F0502020204030204" pitchFamily="34" charset="0"/>
                <a:cs typeface="Calibri" panose="020F0502020204030204" pitchFamily="34" charset="0"/>
              </a:rPr>
              <a:t>Τα αποτελέσματα από το λιμάνι ανέδειξαν διαφορετική σύνθεση δείγματος σε σχέση με προηγούμενες αναλύσεις, με υπερτίμηση της συμμετοχής ανδρών (64,54%). Η πλειοψηφία των συμμετεχόντων είναι 18-25 ετών (92,31%), με το 69,23% να έχει απολυτήριο λυκείου και το 30,77% πτυχίο πανεπιστημίου/ΤΕΙ. Το 53,85% διαθέτει δίπλωμα οδήγησης, ενώ η πλειοψηφία (69,23%) έχει μηνιαίο εισόδημα από 1.172 € έως 2.344 €.</a:t>
            </a:r>
          </a:p>
        </p:txBody>
      </p:sp>
      <p:pic>
        <p:nvPicPr>
          <p:cNvPr id="4" name="Εικόνα 3">
            <a:extLst>
              <a:ext uri="{FF2B5EF4-FFF2-40B4-BE49-F238E27FC236}">
                <a16:creationId xmlns:a16="http://schemas.microsoft.com/office/drawing/2014/main" id="{9463361B-B139-ADF2-A753-DA9D67726B8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462" y="679428"/>
            <a:ext cx="4602343" cy="2848617"/>
          </a:xfrm>
          <a:prstGeom prst="rect">
            <a:avLst/>
          </a:prstGeom>
          <a:noFill/>
        </p:spPr>
      </p:pic>
      <p:pic>
        <p:nvPicPr>
          <p:cNvPr id="5" name="Εικόνα 4">
            <a:extLst>
              <a:ext uri="{FF2B5EF4-FFF2-40B4-BE49-F238E27FC236}">
                <a16:creationId xmlns:a16="http://schemas.microsoft.com/office/drawing/2014/main" id="{26E5D6EB-5B1D-3835-C6F2-B71FB59BED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4260" y="3785419"/>
            <a:ext cx="4561545" cy="2693352"/>
          </a:xfrm>
          <a:prstGeom prst="rect">
            <a:avLst/>
          </a:prstGeom>
          <a:noFill/>
        </p:spPr>
      </p:pic>
    </p:spTree>
    <p:extLst>
      <p:ext uri="{BB962C8B-B14F-4D97-AF65-F5344CB8AC3E}">
        <p14:creationId xmlns:p14="http://schemas.microsoft.com/office/powerpoint/2010/main" val="4026850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FCDCDB1-2A4D-E3A4-449E-1B44735D6568}"/>
              </a:ext>
            </a:extLst>
          </p:cNvPr>
          <p:cNvSpPr>
            <a:spLocks noGrp="1"/>
          </p:cNvSpPr>
          <p:nvPr>
            <p:ph type="title"/>
          </p:nvPr>
        </p:nvSpPr>
        <p:spPr>
          <a:xfrm>
            <a:off x="2690786" y="559963"/>
            <a:ext cx="7593756" cy="649406"/>
          </a:xfrm>
        </p:spPr>
        <p:txBody>
          <a:bodyPr>
            <a:normAutofit fontScale="90000"/>
          </a:bodyPr>
          <a:lstStyle/>
          <a:p>
            <a:r>
              <a:rPr lang="el-GR" dirty="0"/>
              <a:t>Αποτελέσματα t-</a:t>
            </a:r>
            <a:r>
              <a:rPr lang="el-GR" dirty="0" err="1"/>
              <a:t>test</a:t>
            </a:r>
            <a:r>
              <a:rPr lang="el-GR" dirty="0"/>
              <a:t> και </a:t>
            </a:r>
            <a:r>
              <a:rPr lang="el-GR" dirty="0" err="1"/>
              <a:t>Anova</a:t>
            </a:r>
            <a:r>
              <a:rPr lang="el-GR" dirty="0"/>
              <a:t> </a:t>
            </a:r>
            <a:r>
              <a:rPr lang="el-GR" dirty="0" err="1"/>
              <a:t>test</a:t>
            </a:r>
            <a:endParaRPr lang="el-GR" dirty="0"/>
          </a:p>
        </p:txBody>
      </p:sp>
      <p:sp>
        <p:nvSpPr>
          <p:cNvPr id="3" name="Θέση περιεχομένου 2">
            <a:extLst>
              <a:ext uri="{FF2B5EF4-FFF2-40B4-BE49-F238E27FC236}">
                <a16:creationId xmlns:a16="http://schemas.microsoft.com/office/drawing/2014/main" id="{1C8710C0-A55E-F09E-84D6-10559209B8B2}"/>
              </a:ext>
            </a:extLst>
          </p:cNvPr>
          <p:cNvSpPr>
            <a:spLocks noGrp="1"/>
          </p:cNvSpPr>
          <p:nvPr>
            <p:ph idx="1"/>
          </p:nvPr>
        </p:nvSpPr>
        <p:spPr>
          <a:xfrm>
            <a:off x="1887794" y="2133599"/>
            <a:ext cx="8396748" cy="3647769"/>
          </a:xfrm>
        </p:spPr>
        <p:txBody>
          <a:bodyPr/>
          <a:lstStyle/>
          <a:p>
            <a:pPr marL="0" indent="0">
              <a:buNone/>
            </a:pPr>
            <a:r>
              <a:rPr lang="el-GR" b="0" i="0" dirty="0">
                <a:effectLst/>
                <a:latin typeface="gg sans"/>
              </a:rPr>
              <a:t>Εφαρμόστηκε ομαδοποίηση για όλα τα μεταφορικά μέσα που μελετήθηκαν (ΚΤΕΛ, λιμάνι, ΟΣΕ). Κάθε ομάδα αποτελείται από τουλάχιστον </a:t>
            </a:r>
            <a:r>
              <a:rPr lang="el-GR" dirty="0">
                <a:latin typeface="gg sans"/>
              </a:rPr>
              <a:t>δύο</a:t>
            </a:r>
            <a:r>
              <a:rPr lang="el-GR" b="0" i="0" dirty="0">
                <a:effectLst/>
                <a:latin typeface="gg sans"/>
              </a:rPr>
              <a:t> ανεξάρτητες μεταβλητές και με τη μέθοδο </a:t>
            </a:r>
            <a:r>
              <a:rPr lang="en-US" b="0" i="0" dirty="0">
                <a:effectLst/>
                <a:latin typeface="gg sans"/>
              </a:rPr>
              <a:t>t -test </a:t>
            </a:r>
            <a:r>
              <a:rPr lang="el-GR" b="0" i="0" dirty="0">
                <a:effectLst/>
                <a:latin typeface="gg sans"/>
              </a:rPr>
              <a:t>και </a:t>
            </a:r>
            <a:r>
              <a:rPr lang="en-US" b="0" i="0" dirty="0" err="1">
                <a:effectLst/>
                <a:latin typeface="gg sans"/>
              </a:rPr>
              <a:t>Anova</a:t>
            </a:r>
            <a:r>
              <a:rPr lang="en-US" b="0" i="0" dirty="0">
                <a:effectLst/>
                <a:latin typeface="gg sans"/>
              </a:rPr>
              <a:t> test </a:t>
            </a:r>
            <a:r>
              <a:rPr lang="el-GR" b="0" i="0" dirty="0">
                <a:effectLst/>
                <a:latin typeface="gg sans"/>
              </a:rPr>
              <a:t>αναλύθηκαν ζευγάρια μεταβλητών. Τα ζευγάρια που επιλέχθηκαν προς ανάλυση ήταν τα εξής:</a:t>
            </a:r>
            <a:endParaRPr lang="en-US" b="0" i="0" dirty="0">
              <a:effectLst/>
              <a:latin typeface="gg sans"/>
            </a:endParaRPr>
          </a:p>
          <a:p>
            <a:r>
              <a:rPr lang="en-US" dirty="0">
                <a:latin typeface="gg sans"/>
              </a:rPr>
              <a:t> </a:t>
            </a:r>
            <a:r>
              <a:rPr lang="el-GR" b="0" i="0" dirty="0">
                <a:effectLst/>
                <a:latin typeface="gg sans"/>
              </a:rPr>
              <a:t>Τ</a:t>
            </a:r>
            <a:r>
              <a:rPr lang="en-US" b="0" i="0" dirty="0" err="1">
                <a:effectLst/>
                <a:latin typeface="gg sans"/>
              </a:rPr>
              <a:t>ime</a:t>
            </a:r>
            <a:r>
              <a:rPr lang="en-US" b="0" i="0" dirty="0">
                <a:effectLst/>
                <a:latin typeface="gg sans"/>
              </a:rPr>
              <a:t> waited – </a:t>
            </a:r>
            <a:r>
              <a:rPr lang="el-GR" b="0" i="0" dirty="0">
                <a:effectLst/>
                <a:latin typeface="gg sans"/>
              </a:rPr>
              <a:t>Τ</a:t>
            </a:r>
            <a:r>
              <a:rPr lang="en-US" b="0" i="0" dirty="0" err="1">
                <a:effectLst/>
                <a:latin typeface="gg sans"/>
              </a:rPr>
              <a:t>ransportation</a:t>
            </a:r>
            <a:r>
              <a:rPr lang="en-US" b="0" i="0" dirty="0">
                <a:effectLst/>
                <a:latin typeface="gg sans"/>
              </a:rPr>
              <a:t> Purpose </a:t>
            </a:r>
          </a:p>
          <a:p>
            <a:r>
              <a:rPr lang="en-US" b="0" i="0" dirty="0">
                <a:effectLst/>
                <a:latin typeface="gg sans"/>
              </a:rPr>
              <a:t> Trip Satisfaction – Age</a:t>
            </a:r>
          </a:p>
          <a:p>
            <a:r>
              <a:rPr lang="en-US" b="0" i="0" dirty="0">
                <a:effectLst/>
                <a:latin typeface="gg sans"/>
              </a:rPr>
              <a:t> Trip Satisfaction – Family Income</a:t>
            </a:r>
          </a:p>
          <a:p>
            <a:r>
              <a:rPr lang="en-US" b="0" i="0" dirty="0">
                <a:effectLst/>
                <a:latin typeface="gg sans"/>
              </a:rPr>
              <a:t> Gender – Personal Safety </a:t>
            </a:r>
          </a:p>
          <a:p>
            <a:r>
              <a:rPr lang="en-US" b="0" i="0" dirty="0">
                <a:effectLst/>
                <a:latin typeface="gg sans"/>
              </a:rPr>
              <a:t> Job – Time Waited</a:t>
            </a:r>
          </a:p>
          <a:p>
            <a:r>
              <a:rPr lang="en-US" b="0" i="0" dirty="0">
                <a:effectLst/>
                <a:latin typeface="gg sans"/>
              </a:rPr>
              <a:t> Trip Satisfaction – Private Car Use</a:t>
            </a:r>
            <a:endParaRPr lang="el-GR" dirty="0"/>
          </a:p>
        </p:txBody>
      </p:sp>
    </p:spTree>
    <p:extLst>
      <p:ext uri="{BB962C8B-B14F-4D97-AF65-F5344CB8AC3E}">
        <p14:creationId xmlns:p14="http://schemas.microsoft.com/office/powerpoint/2010/main" val="1208197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E126AB7-0EBD-8930-711D-8D33640FFE58}"/>
              </a:ext>
            </a:extLst>
          </p:cNvPr>
          <p:cNvSpPr>
            <a:spLocks noGrp="1"/>
          </p:cNvSpPr>
          <p:nvPr>
            <p:ph type="title"/>
          </p:nvPr>
        </p:nvSpPr>
        <p:spPr>
          <a:xfrm>
            <a:off x="2810630" y="692936"/>
            <a:ext cx="6570740" cy="654084"/>
          </a:xfrm>
        </p:spPr>
        <p:txBody>
          <a:bodyPr>
            <a:normAutofit/>
          </a:bodyPr>
          <a:lstStyle/>
          <a:p>
            <a:pPr>
              <a:lnSpc>
                <a:spcPct val="90000"/>
              </a:lnSpc>
            </a:pPr>
            <a:r>
              <a:rPr lang="el-GR" sz="2800" dirty="0"/>
              <a:t>Αποτελέσματα t-</a:t>
            </a:r>
            <a:r>
              <a:rPr lang="el-GR" sz="2800" dirty="0" err="1"/>
              <a:t>test</a:t>
            </a:r>
            <a:r>
              <a:rPr lang="el-GR" sz="2800" dirty="0"/>
              <a:t> και </a:t>
            </a:r>
            <a:r>
              <a:rPr lang="el-GR" sz="2800" dirty="0" err="1"/>
              <a:t>Anova</a:t>
            </a:r>
            <a:r>
              <a:rPr lang="el-GR" sz="2800" dirty="0"/>
              <a:t> </a:t>
            </a:r>
            <a:r>
              <a:rPr lang="el-GR" sz="2800" dirty="0" err="1"/>
              <a:t>test</a:t>
            </a:r>
            <a:endParaRPr lang="el-GR" sz="2800" dirty="0"/>
          </a:p>
        </p:txBody>
      </p:sp>
      <p:sp>
        <p:nvSpPr>
          <p:cNvPr id="3" name="Θέση περιεχομένου 2">
            <a:extLst>
              <a:ext uri="{FF2B5EF4-FFF2-40B4-BE49-F238E27FC236}">
                <a16:creationId xmlns:a16="http://schemas.microsoft.com/office/drawing/2014/main" id="{8CBAB027-3CBE-CACB-A054-04B32CCB7541}"/>
              </a:ext>
            </a:extLst>
          </p:cNvPr>
          <p:cNvSpPr>
            <a:spLocks noGrp="1"/>
          </p:cNvSpPr>
          <p:nvPr>
            <p:ph idx="1"/>
          </p:nvPr>
        </p:nvSpPr>
        <p:spPr>
          <a:xfrm>
            <a:off x="2207342" y="2647576"/>
            <a:ext cx="8352504" cy="1553496"/>
          </a:xfrm>
        </p:spPr>
        <p:txBody>
          <a:bodyPr>
            <a:normAutofit/>
          </a:bodyPr>
          <a:lstStyle/>
          <a:p>
            <a:r>
              <a:rPr lang="el-GR" sz="1400" dirty="0"/>
              <a:t>Το ζευγάρι "Χρόνος αναμονής - Σκοπός μεταφοράς" ελέγχθηκε με t-</a:t>
            </a:r>
            <a:r>
              <a:rPr lang="el-GR" sz="1400" dirty="0" err="1"/>
              <a:t>test</a:t>
            </a:r>
            <a:r>
              <a:rPr lang="el-GR" sz="1400" dirty="0"/>
              <a:t>, ενώ τα υπόλοιπα ζευγάρια αναλύθηκαν με </a:t>
            </a:r>
            <a:r>
              <a:rPr lang="el-GR" sz="1400" dirty="0" err="1"/>
              <a:t>Anova</a:t>
            </a:r>
            <a:r>
              <a:rPr lang="el-GR" sz="1400" dirty="0"/>
              <a:t>. Λόγω μικρού δείγματος, δεν υπήρξαν στατιστικά σημαντικές συσχετίσεις (</a:t>
            </a:r>
            <a:r>
              <a:rPr lang="el-GR" sz="1400" dirty="0" err="1"/>
              <a:t>Sig</a:t>
            </a:r>
            <a:r>
              <a:rPr lang="el-GR" sz="1400" dirty="0"/>
              <a:t>. &gt; 0.05). Ωστόσο, υπήρχαν ζευγάρια με </a:t>
            </a:r>
            <a:r>
              <a:rPr lang="el-GR" sz="1400" dirty="0" err="1"/>
              <a:t>Sig</a:t>
            </a:r>
            <a:r>
              <a:rPr lang="el-GR" sz="1400" dirty="0"/>
              <a:t>. &lt; 0.1. Το t-</a:t>
            </a:r>
            <a:r>
              <a:rPr lang="el-GR" sz="1400" dirty="0" err="1"/>
              <a:t>test</a:t>
            </a:r>
            <a:r>
              <a:rPr lang="el-GR" sz="1400" dirty="0"/>
              <a:t> για το ζευγάρι "Χρόνος αναμονής - Σκοπός μεταφοράς" δεν παρήγαγε αποτέλεσμα. Οι </a:t>
            </a:r>
            <a:r>
              <a:rPr lang="el-GR" sz="1400" dirty="0" err="1"/>
              <a:t>πίνκακες</a:t>
            </a:r>
            <a:r>
              <a:rPr lang="el-GR" sz="1400" dirty="0"/>
              <a:t> παρουσιάζονται στην επόμενη διαφάνεια</a:t>
            </a:r>
          </a:p>
        </p:txBody>
      </p:sp>
    </p:spTree>
    <p:extLst>
      <p:ext uri="{BB962C8B-B14F-4D97-AF65-F5344CB8AC3E}">
        <p14:creationId xmlns:p14="http://schemas.microsoft.com/office/powerpoint/2010/main" val="308881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364BE835-5A98-F609-078A-6314819AB7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861" y="-22717"/>
            <a:ext cx="6184534" cy="3198536"/>
          </a:xfrm>
          <a:prstGeom prst="rect">
            <a:avLst/>
          </a:prstGeom>
          <a:noFill/>
          <a:ln>
            <a:noFill/>
          </a:ln>
        </p:spPr>
      </p:pic>
      <p:pic>
        <p:nvPicPr>
          <p:cNvPr id="5" name="Εικόνα 4">
            <a:extLst>
              <a:ext uri="{FF2B5EF4-FFF2-40B4-BE49-F238E27FC236}">
                <a16:creationId xmlns:a16="http://schemas.microsoft.com/office/drawing/2014/main" id="{BB1BFC2F-EDD5-0237-59E0-D082E0D08D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52" y="3265466"/>
            <a:ext cx="6354343" cy="3592534"/>
          </a:xfrm>
          <a:prstGeom prst="rect">
            <a:avLst/>
          </a:prstGeom>
          <a:noFill/>
          <a:ln>
            <a:noFill/>
          </a:ln>
        </p:spPr>
      </p:pic>
      <p:pic>
        <p:nvPicPr>
          <p:cNvPr id="6" name="Εικόνα 5">
            <a:extLst>
              <a:ext uri="{FF2B5EF4-FFF2-40B4-BE49-F238E27FC236}">
                <a16:creationId xmlns:a16="http://schemas.microsoft.com/office/drawing/2014/main" id="{CD975F94-B99D-1560-E4D1-157CAB03C7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7580" y="1769806"/>
            <a:ext cx="5574675" cy="4375355"/>
          </a:xfrm>
          <a:prstGeom prst="rect">
            <a:avLst/>
          </a:prstGeom>
          <a:noFill/>
          <a:ln>
            <a:noFill/>
          </a:ln>
        </p:spPr>
      </p:pic>
    </p:spTree>
    <p:extLst>
      <p:ext uri="{BB962C8B-B14F-4D97-AF65-F5344CB8AC3E}">
        <p14:creationId xmlns:p14="http://schemas.microsoft.com/office/powerpoint/2010/main" val="1952708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BCD7BB-1DD2-143E-9090-8FB6FD3A2A1C}"/>
              </a:ext>
            </a:extLst>
          </p:cNvPr>
          <p:cNvSpPr>
            <a:spLocks noGrp="1"/>
          </p:cNvSpPr>
          <p:nvPr>
            <p:ph type="title"/>
          </p:nvPr>
        </p:nvSpPr>
        <p:spPr>
          <a:xfrm>
            <a:off x="2826774" y="584781"/>
            <a:ext cx="6538452" cy="604922"/>
          </a:xfrm>
        </p:spPr>
        <p:txBody>
          <a:bodyPr>
            <a:normAutofit fontScale="90000"/>
          </a:bodyPr>
          <a:lstStyle/>
          <a:p>
            <a:r>
              <a:rPr lang="el-GR" dirty="0"/>
              <a:t>                   ΕΙΣΑΓΩΓΗ</a:t>
            </a:r>
          </a:p>
        </p:txBody>
      </p:sp>
      <p:sp>
        <p:nvSpPr>
          <p:cNvPr id="3" name="Θέση περιεχομένου 2">
            <a:extLst>
              <a:ext uri="{FF2B5EF4-FFF2-40B4-BE49-F238E27FC236}">
                <a16:creationId xmlns:a16="http://schemas.microsoft.com/office/drawing/2014/main" id="{11356338-D8D2-7D5B-E6D4-8FDC5A58C385}"/>
              </a:ext>
            </a:extLst>
          </p:cNvPr>
          <p:cNvSpPr>
            <a:spLocks noGrp="1"/>
          </p:cNvSpPr>
          <p:nvPr>
            <p:ph idx="1"/>
          </p:nvPr>
        </p:nvSpPr>
        <p:spPr>
          <a:xfrm>
            <a:off x="2133601" y="2055060"/>
            <a:ext cx="8229600" cy="2747879"/>
          </a:xfrm>
        </p:spPr>
        <p:txBody>
          <a:bodyPr/>
          <a:lstStyle/>
          <a:p>
            <a:r>
              <a:rPr lang="el-GR" dirty="0"/>
              <a:t>Πολλοί άνθρωποι αναζητούν εναλλακτικές λύσεις μεταφοράς για να μειώσουν τα έξοδα μετακινήσεών τους, είτε αυτές αφορούν την εργασία τους είτε την ψυχαγωγία τους. Στον Βόλο, οι περιορισμένες επιλογές μεταφοράς και η δυσαρέσκεια με τις δημόσιες υπηρεσίες οδηγούν σε ατομικές λύσεις, με κοινωνικές και περιβαλλοντικές συνέπειες. Αυτή η έρευνα, με ερωτηματολόγιο σε 176 κατοίκους, εντοπίζει τα προβλήματα των δημόσιων μεταφορών, ώστε να βελτιωθούν η ασφάλεια και η εμπειρία των χρηστών.</a:t>
            </a:r>
          </a:p>
        </p:txBody>
      </p:sp>
    </p:spTree>
    <p:extLst>
      <p:ext uri="{BB962C8B-B14F-4D97-AF65-F5344CB8AC3E}">
        <p14:creationId xmlns:p14="http://schemas.microsoft.com/office/powerpoint/2010/main" val="22321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608B8CD-3695-4F93-9884-62CBEC151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C72A8558-D540-22DE-87BB-83DB11E8D4D5}"/>
              </a:ext>
            </a:extLst>
          </p:cNvPr>
          <p:cNvSpPr>
            <a:spLocks noGrp="1"/>
          </p:cNvSpPr>
          <p:nvPr>
            <p:ph type="title"/>
          </p:nvPr>
        </p:nvSpPr>
        <p:spPr>
          <a:xfrm>
            <a:off x="649224" y="645106"/>
            <a:ext cx="3650279" cy="1259894"/>
          </a:xfrm>
        </p:spPr>
        <p:txBody>
          <a:bodyPr>
            <a:normAutofit/>
          </a:bodyPr>
          <a:lstStyle/>
          <a:p>
            <a:pPr>
              <a:lnSpc>
                <a:spcPct val="90000"/>
              </a:lnSpc>
            </a:pPr>
            <a:r>
              <a:rPr lang="el-GR" sz="2800" dirty="0"/>
              <a:t>Αποτελέσματα Πινάκων Συσχέτισης</a:t>
            </a:r>
            <a:r>
              <a:rPr lang="en-US" sz="2800" dirty="0"/>
              <a:t>(1)</a:t>
            </a:r>
            <a:endParaRPr lang="el-GR" sz="2800" dirty="0"/>
          </a:p>
        </p:txBody>
      </p:sp>
      <p:sp>
        <p:nvSpPr>
          <p:cNvPr id="18" name="Rectangle 17">
            <a:extLst>
              <a:ext uri="{FF2B5EF4-FFF2-40B4-BE49-F238E27FC236}">
                <a16:creationId xmlns:a16="http://schemas.microsoft.com/office/drawing/2014/main" id="{3E3B0302-1E49-4400-92A8-8AE5CC583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13" name="Content Placeholder 12">
            <a:extLst>
              <a:ext uri="{FF2B5EF4-FFF2-40B4-BE49-F238E27FC236}">
                <a16:creationId xmlns:a16="http://schemas.microsoft.com/office/drawing/2014/main" id="{9498EA3A-00BA-CAAF-DD1F-19D2B9CDAAD1}"/>
              </a:ext>
            </a:extLst>
          </p:cNvPr>
          <p:cNvSpPr>
            <a:spLocks noGrp="1"/>
          </p:cNvSpPr>
          <p:nvPr>
            <p:ph idx="1"/>
          </p:nvPr>
        </p:nvSpPr>
        <p:spPr>
          <a:xfrm>
            <a:off x="649223" y="1828800"/>
            <a:ext cx="3039943" cy="4306529"/>
          </a:xfrm>
        </p:spPr>
        <p:txBody>
          <a:bodyPr>
            <a:normAutofit/>
          </a:bodyPr>
          <a:lstStyle/>
          <a:p>
            <a:r>
              <a:rPr lang="el-GR" sz="1400" b="1" dirty="0"/>
              <a:t>ΚΤΕΛ</a:t>
            </a:r>
            <a:r>
              <a:rPr lang="en-US" sz="1400" b="1" dirty="0"/>
              <a:t>:</a:t>
            </a:r>
            <a:r>
              <a:rPr lang="el-GR" sz="1400" dirty="0"/>
              <a:t>Η διαγώνιος κάθε πίνακα είναι πάντα 1. Οι ομάδες με λιγότερες μεταβλητές, όπως η "</a:t>
            </a:r>
            <a:r>
              <a:rPr lang="el-GR" sz="1400" dirty="0" err="1"/>
              <a:t>Safety</a:t>
            </a:r>
            <a:r>
              <a:rPr lang="el-GR" sz="1400" dirty="0"/>
              <a:t>’’(δεξιά), δείχνουν ισχυρότερη συσχέτιση σε σύγκριση με αυτές με περισσότερες, όπως η "</a:t>
            </a:r>
            <a:r>
              <a:rPr lang="el-GR" sz="1400" dirty="0" err="1"/>
              <a:t>Characteristics</a:t>
            </a:r>
            <a:r>
              <a:rPr lang="el-GR" sz="1400" dirty="0"/>
              <a:t>“</a:t>
            </a:r>
            <a:r>
              <a:rPr lang="en-US" sz="1400" dirty="0"/>
              <a:t>(</a:t>
            </a:r>
            <a:r>
              <a:rPr lang="el-GR" sz="1400" dirty="0"/>
              <a:t>πάνω αριστερά). Στον πίνακα “</a:t>
            </a:r>
            <a:r>
              <a:rPr lang="en-US" sz="1400" dirty="0"/>
              <a:t>Passengers</a:t>
            </a:r>
            <a:r>
              <a:rPr lang="el-GR" sz="1400" dirty="0"/>
              <a:t>“</a:t>
            </a:r>
            <a:r>
              <a:rPr lang="en-US" sz="1400" dirty="0"/>
              <a:t>(</a:t>
            </a:r>
            <a:r>
              <a:rPr lang="el-GR" sz="1400" dirty="0"/>
              <a:t>κάτω αριστερά)υπάρχουν κενές στήλες και γραμμές λόγω έλλειψης δεδομένων. Αυτή η ανάλυση είναι κρίσιμη για την κατανόηση των δεδομένων και τις σχέσεις μεταξύ μεταβλητών στη μελέτη των ΚΤΕΛ.</a:t>
            </a:r>
            <a:endParaRPr lang="en-US" sz="1400" dirty="0"/>
          </a:p>
        </p:txBody>
      </p:sp>
      <p:pic>
        <p:nvPicPr>
          <p:cNvPr id="9" name="Εικόνα 8" descr="Εικόνα που περιέχει κείμενο, στιγμιότυπο οθόνης, τετράγωνο, μοτίβο&#10;&#10;Περιγραφή που δημιουργήθηκε αυτόματα">
            <a:extLst>
              <a:ext uri="{FF2B5EF4-FFF2-40B4-BE49-F238E27FC236}">
                <a16:creationId xmlns:a16="http://schemas.microsoft.com/office/drawing/2014/main" id="{741C054E-A083-1137-9CD3-30EEC3B39DB8}"/>
              </a:ext>
            </a:extLst>
          </p:cNvPr>
          <p:cNvPicPr>
            <a:picLocks noChangeAspect="1"/>
          </p:cNvPicPr>
          <p:nvPr/>
        </p:nvPicPr>
        <p:blipFill>
          <a:blip r:embed="rId2"/>
          <a:stretch>
            <a:fillRect/>
          </a:stretch>
        </p:blipFill>
        <p:spPr>
          <a:xfrm>
            <a:off x="4378333" y="344295"/>
            <a:ext cx="3650279" cy="3264144"/>
          </a:xfrm>
          <a:prstGeom prst="rect">
            <a:avLst/>
          </a:prstGeom>
        </p:spPr>
      </p:pic>
      <p:pic>
        <p:nvPicPr>
          <p:cNvPr id="5" name="Θέση περιεχομένου 4" descr="Εικόνα που περιέχει κείμενο, στιγμιότυπο οθόνης, διάγραμμα, αριθμός&#10;&#10;Περιγραφή που δημιουργήθηκε αυτόματα">
            <a:extLst>
              <a:ext uri="{FF2B5EF4-FFF2-40B4-BE49-F238E27FC236}">
                <a16:creationId xmlns:a16="http://schemas.microsoft.com/office/drawing/2014/main" id="{09658354-B7A8-3E2D-3C5B-B7BB01810205}"/>
              </a:ext>
            </a:extLst>
          </p:cNvPr>
          <p:cNvPicPr>
            <a:picLocks noChangeAspect="1"/>
          </p:cNvPicPr>
          <p:nvPr/>
        </p:nvPicPr>
        <p:blipFill>
          <a:blip r:embed="rId3"/>
          <a:stretch>
            <a:fillRect/>
          </a:stretch>
        </p:blipFill>
        <p:spPr>
          <a:xfrm>
            <a:off x="4378332" y="3608439"/>
            <a:ext cx="3688183" cy="2806126"/>
          </a:xfrm>
          <a:prstGeom prst="rect">
            <a:avLst/>
          </a:prstGeom>
        </p:spPr>
      </p:pic>
      <p:pic>
        <p:nvPicPr>
          <p:cNvPr id="7" name="Εικόνα 6" descr="Εικόνα που περιέχει κείμενο, στιγμιότυπο οθόνης, διάγραμμα, ορθογώνιο παραλληλόγραμμο&#10;&#10;Περιγραφή που δημιουργήθηκε αυτόματα">
            <a:extLst>
              <a:ext uri="{FF2B5EF4-FFF2-40B4-BE49-F238E27FC236}">
                <a16:creationId xmlns:a16="http://schemas.microsoft.com/office/drawing/2014/main" id="{8CF0E51B-9953-DF6E-7E41-5BB1BA1BF03C}"/>
              </a:ext>
            </a:extLst>
          </p:cNvPr>
          <p:cNvPicPr>
            <a:picLocks noChangeAspect="1"/>
          </p:cNvPicPr>
          <p:nvPr/>
        </p:nvPicPr>
        <p:blipFill>
          <a:blip r:embed="rId4"/>
          <a:stretch>
            <a:fillRect/>
          </a:stretch>
        </p:blipFill>
        <p:spPr>
          <a:xfrm>
            <a:off x="8066516" y="1827553"/>
            <a:ext cx="3943587" cy="3352049"/>
          </a:xfrm>
          <a:prstGeom prst="rect">
            <a:avLst/>
          </a:prstGeom>
        </p:spPr>
      </p:pic>
      <p:sp>
        <p:nvSpPr>
          <p:cNvPr id="20" name="Freeform 11">
            <a:extLst>
              <a:ext uri="{FF2B5EF4-FFF2-40B4-BE49-F238E27FC236}">
                <a16:creationId xmlns:a16="http://schemas.microsoft.com/office/drawing/2014/main" id="{D18FC947-375A-40AA-B89B-50CFB3A5D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401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C8B6C4B-A867-4D7E-9851-29BB2D603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C72A8558-D540-22DE-87BB-83DB11E8D4D5}"/>
              </a:ext>
            </a:extLst>
          </p:cNvPr>
          <p:cNvSpPr>
            <a:spLocks noGrp="1"/>
          </p:cNvSpPr>
          <p:nvPr>
            <p:ph type="title"/>
          </p:nvPr>
        </p:nvSpPr>
        <p:spPr>
          <a:xfrm>
            <a:off x="649224" y="645106"/>
            <a:ext cx="3650279" cy="1259894"/>
          </a:xfrm>
        </p:spPr>
        <p:txBody>
          <a:bodyPr>
            <a:normAutofit/>
          </a:bodyPr>
          <a:lstStyle/>
          <a:p>
            <a:pPr>
              <a:lnSpc>
                <a:spcPct val="90000"/>
              </a:lnSpc>
            </a:pPr>
            <a:r>
              <a:rPr lang="el-GR" sz="2800" dirty="0"/>
              <a:t>Αποτελέσματα Πινάκων Συσχέτισης</a:t>
            </a:r>
            <a:r>
              <a:rPr lang="en-US" sz="2800" dirty="0"/>
              <a:t>(2)</a:t>
            </a:r>
            <a:endParaRPr lang="el-GR" sz="2800" dirty="0"/>
          </a:p>
        </p:txBody>
      </p:sp>
      <p:sp>
        <p:nvSpPr>
          <p:cNvPr id="27" name="Rectangle 26">
            <a:extLst>
              <a:ext uri="{FF2B5EF4-FFF2-40B4-BE49-F238E27FC236}">
                <a16:creationId xmlns:a16="http://schemas.microsoft.com/office/drawing/2014/main" id="{470BD5D9-CDC5-465C-9E25-2EB0249FE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13" name="Content Placeholder 12">
            <a:extLst>
              <a:ext uri="{FF2B5EF4-FFF2-40B4-BE49-F238E27FC236}">
                <a16:creationId xmlns:a16="http://schemas.microsoft.com/office/drawing/2014/main" id="{9498EA3A-00BA-CAAF-DD1F-19D2B9CDAAD1}"/>
              </a:ext>
            </a:extLst>
          </p:cNvPr>
          <p:cNvSpPr>
            <a:spLocks noGrp="1"/>
          </p:cNvSpPr>
          <p:nvPr>
            <p:ph idx="1"/>
          </p:nvPr>
        </p:nvSpPr>
        <p:spPr>
          <a:xfrm>
            <a:off x="649225" y="2133600"/>
            <a:ext cx="3650278" cy="3774537"/>
          </a:xfrm>
        </p:spPr>
        <p:txBody>
          <a:bodyPr>
            <a:normAutofit/>
          </a:bodyPr>
          <a:lstStyle/>
          <a:p>
            <a:r>
              <a:rPr lang="el-GR" sz="1700" b="1" dirty="0"/>
              <a:t>Λιμάνι</a:t>
            </a:r>
            <a:r>
              <a:rPr lang="en-US" sz="1700" b="1" dirty="0"/>
              <a:t>:</a:t>
            </a:r>
            <a:r>
              <a:rPr lang="el-GR" sz="1700" dirty="0"/>
              <a:t>Στο λιμάνι, όπου το δείγμα είναι μικρότερο από τα</a:t>
            </a:r>
            <a:r>
              <a:rPr lang="en-US" sz="1700" dirty="0"/>
              <a:t> </a:t>
            </a:r>
            <a:r>
              <a:rPr lang="el-GR" sz="1700" dirty="0"/>
              <a:t>δείγματα των  ΚΤΕΛ και ΟΣΕ αντίστοιχα, η σχέση μεταξύ των μεταβλητών ποικίλει.  Στον πίνακα συσχέτισης ‘STATION’(αριστερά), πολλές μεταβλητές έχουν συντελεστή συσχέτισης άνω του 0,5, δείχνοντας καλή σχέση. Αντίθετα, στον πίνακα ‘PASSENGERS’(δεξιά), η σχέση μεταξύ των μεταβλητών είναι πιο ουδέτερη.</a:t>
            </a:r>
            <a:endParaRPr lang="en-US" sz="1700" dirty="0"/>
          </a:p>
        </p:txBody>
      </p:sp>
      <p:pic>
        <p:nvPicPr>
          <p:cNvPr id="4" name="Εικόνα 3" descr="Εικόνα που περιέχει κείμενο, στιγμιότυπο οθόνης, μοτίβο&#10;&#10;Περιγραφή που δημιουργήθηκε αυτόματα">
            <a:extLst>
              <a:ext uri="{FF2B5EF4-FFF2-40B4-BE49-F238E27FC236}">
                <a16:creationId xmlns:a16="http://schemas.microsoft.com/office/drawing/2014/main" id="{F7E288C9-4755-4E75-95CC-51387D358D12}"/>
              </a:ext>
            </a:extLst>
          </p:cNvPr>
          <p:cNvPicPr>
            <a:picLocks noChangeAspect="1"/>
          </p:cNvPicPr>
          <p:nvPr/>
        </p:nvPicPr>
        <p:blipFill rotWithShape="1">
          <a:blip r:embed="rId2"/>
          <a:srcRect l="27135" r="19480" b="-2"/>
          <a:stretch/>
        </p:blipFill>
        <p:spPr>
          <a:xfrm>
            <a:off x="4683902" y="645106"/>
            <a:ext cx="3208597" cy="5003636"/>
          </a:xfrm>
          <a:prstGeom prst="rect">
            <a:avLst/>
          </a:prstGeom>
        </p:spPr>
      </p:pic>
      <p:pic>
        <p:nvPicPr>
          <p:cNvPr id="8" name="Εικόνα 7" descr="Εικόνα που περιέχει κείμενο, στιγμιότυπο οθόνης, διάγραμμα, παράλληλα&#10;&#10;Περιγραφή που δημιουργήθηκε αυτόματα">
            <a:extLst>
              <a:ext uri="{FF2B5EF4-FFF2-40B4-BE49-F238E27FC236}">
                <a16:creationId xmlns:a16="http://schemas.microsoft.com/office/drawing/2014/main" id="{06F1C2AE-FE3B-8049-7162-FE5A83DEFCD8}"/>
              </a:ext>
            </a:extLst>
          </p:cNvPr>
          <p:cNvPicPr>
            <a:picLocks noChangeAspect="1"/>
          </p:cNvPicPr>
          <p:nvPr/>
        </p:nvPicPr>
        <p:blipFill rotWithShape="1">
          <a:blip r:embed="rId3"/>
          <a:srcRect l="22685" r="23370" b="2"/>
          <a:stretch/>
        </p:blipFill>
        <p:spPr>
          <a:xfrm>
            <a:off x="8367854" y="717754"/>
            <a:ext cx="3764781" cy="4925961"/>
          </a:xfrm>
          <a:prstGeom prst="rect">
            <a:avLst/>
          </a:prstGeom>
        </p:spPr>
      </p:pic>
      <p:sp>
        <p:nvSpPr>
          <p:cNvPr id="29" name="Freeform 11">
            <a:extLst>
              <a:ext uri="{FF2B5EF4-FFF2-40B4-BE49-F238E27FC236}">
                <a16:creationId xmlns:a16="http://schemas.microsoft.com/office/drawing/2014/main" id="{9185F495-8EFA-407B-AAD7-A2F52AE2C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816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073237B-D536-4B4C-8928-3510CB0F8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C72A8558-D540-22DE-87BB-83DB11E8D4D5}"/>
              </a:ext>
            </a:extLst>
          </p:cNvPr>
          <p:cNvSpPr>
            <a:spLocks noGrp="1"/>
          </p:cNvSpPr>
          <p:nvPr>
            <p:ph type="title"/>
          </p:nvPr>
        </p:nvSpPr>
        <p:spPr>
          <a:xfrm>
            <a:off x="649224" y="645106"/>
            <a:ext cx="3650279" cy="1259894"/>
          </a:xfrm>
        </p:spPr>
        <p:txBody>
          <a:bodyPr>
            <a:normAutofit/>
          </a:bodyPr>
          <a:lstStyle/>
          <a:p>
            <a:pPr>
              <a:lnSpc>
                <a:spcPct val="90000"/>
              </a:lnSpc>
            </a:pPr>
            <a:r>
              <a:rPr lang="el-GR" sz="2800" dirty="0"/>
              <a:t>Αποτελέσματα Πινάκων Συσχέτισης</a:t>
            </a:r>
            <a:r>
              <a:rPr lang="en-US" sz="2800" dirty="0"/>
              <a:t>(3)</a:t>
            </a:r>
            <a:endParaRPr lang="el-GR" sz="2800" dirty="0"/>
          </a:p>
        </p:txBody>
      </p:sp>
      <p:sp>
        <p:nvSpPr>
          <p:cNvPr id="36" name="Rectangle 35">
            <a:extLst>
              <a:ext uri="{FF2B5EF4-FFF2-40B4-BE49-F238E27FC236}">
                <a16:creationId xmlns:a16="http://schemas.microsoft.com/office/drawing/2014/main" id="{488B1383-B33A-45D9-AF5F-DD1522135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13" name="Content Placeholder 12">
            <a:extLst>
              <a:ext uri="{FF2B5EF4-FFF2-40B4-BE49-F238E27FC236}">
                <a16:creationId xmlns:a16="http://schemas.microsoft.com/office/drawing/2014/main" id="{9498EA3A-00BA-CAAF-DD1F-19D2B9CDAAD1}"/>
              </a:ext>
            </a:extLst>
          </p:cNvPr>
          <p:cNvSpPr>
            <a:spLocks noGrp="1"/>
          </p:cNvSpPr>
          <p:nvPr>
            <p:ph idx="1"/>
          </p:nvPr>
        </p:nvSpPr>
        <p:spPr>
          <a:xfrm>
            <a:off x="641798" y="2011470"/>
            <a:ext cx="2900516" cy="3759253"/>
          </a:xfrm>
        </p:spPr>
        <p:txBody>
          <a:bodyPr>
            <a:normAutofit lnSpcReduction="10000"/>
          </a:bodyPr>
          <a:lstStyle/>
          <a:p>
            <a:pPr>
              <a:lnSpc>
                <a:spcPct val="90000"/>
              </a:lnSpc>
            </a:pPr>
            <a:r>
              <a:rPr lang="el-GR" sz="1500" b="1" dirty="0"/>
              <a:t>ΟΣΕ</a:t>
            </a:r>
            <a:r>
              <a:rPr lang="en-US" sz="1500" b="1" dirty="0"/>
              <a:t>:</a:t>
            </a:r>
            <a:r>
              <a:rPr lang="el-GR" sz="1500" dirty="0"/>
              <a:t>Η ανάλυση επιβεβαιώνει την ποικιλία στις σχέσεις των μεταβλητών. Στον πίνακα </a:t>
            </a:r>
            <a:r>
              <a:rPr lang="en-US" sz="1500" dirty="0"/>
              <a:t>‘</a:t>
            </a:r>
            <a:r>
              <a:rPr lang="el-GR" sz="1500" dirty="0"/>
              <a:t>STATION</a:t>
            </a:r>
            <a:r>
              <a:rPr lang="en-US" sz="1500" dirty="0"/>
              <a:t>’(</a:t>
            </a:r>
            <a:r>
              <a:rPr lang="el-GR" sz="1500" dirty="0"/>
              <a:t>δεξιά), οι σχέσεις είναι κυρίως ουδέτερες, με συντελεστές συσχέτισης κάτω του 0,5, εκτός από λίγες εξαιρέσεις. Στον πίνακα  </a:t>
            </a:r>
            <a:r>
              <a:rPr lang="en-US" sz="1500" dirty="0"/>
              <a:t>‘</a:t>
            </a:r>
            <a:r>
              <a:rPr lang="el-GR" sz="1500" dirty="0"/>
              <a:t>SAFETY</a:t>
            </a:r>
            <a:r>
              <a:rPr lang="en-US" sz="1500" dirty="0"/>
              <a:t>’</a:t>
            </a:r>
            <a:r>
              <a:rPr lang="el-GR" sz="1500" dirty="0"/>
              <a:t>(αριστερά), υπάρχει ισχυρή συσχέτιση με συντελεστές πάνω από 0,5. Αυτή η προσέγγιση βελτιώνει την κατανόηση των παραμέτρων που επηρεάζουν την ασφάλεια και τη λειτουργία του ΟΣΕ.</a:t>
            </a:r>
            <a:endParaRPr lang="en-US" sz="1500" dirty="0"/>
          </a:p>
        </p:txBody>
      </p:sp>
      <p:pic>
        <p:nvPicPr>
          <p:cNvPr id="5" name="Εικόνα 4" descr="Εικόνα που περιέχει κείμενο, στιγμιότυπο οθόνης, διάγραμμα, ορθογώνιο παραλληλόγραμμο&#10;&#10;Περιγραφή που δημιουργήθηκε αυτόματα">
            <a:extLst>
              <a:ext uri="{FF2B5EF4-FFF2-40B4-BE49-F238E27FC236}">
                <a16:creationId xmlns:a16="http://schemas.microsoft.com/office/drawing/2014/main" id="{924F237E-7D25-B6BE-AB51-5F4C31646CCA}"/>
              </a:ext>
            </a:extLst>
          </p:cNvPr>
          <p:cNvPicPr>
            <a:picLocks noChangeAspect="1"/>
          </p:cNvPicPr>
          <p:nvPr/>
        </p:nvPicPr>
        <p:blipFill>
          <a:blip r:embed="rId2"/>
          <a:stretch>
            <a:fillRect/>
          </a:stretch>
        </p:blipFill>
        <p:spPr>
          <a:xfrm>
            <a:off x="3763155" y="1677987"/>
            <a:ext cx="4155575" cy="3759252"/>
          </a:xfrm>
          <a:prstGeom prst="rect">
            <a:avLst/>
          </a:prstGeom>
        </p:spPr>
      </p:pic>
      <p:pic>
        <p:nvPicPr>
          <p:cNvPr id="7" name="Εικόνα 6" descr="Εικόνα που περιέχει κείμενο, στιγμιότυπο οθόνης&#10;&#10;Περιγραφή που δημιουργήθηκε αυτόματα">
            <a:extLst>
              <a:ext uri="{FF2B5EF4-FFF2-40B4-BE49-F238E27FC236}">
                <a16:creationId xmlns:a16="http://schemas.microsoft.com/office/drawing/2014/main" id="{AB0AFF26-6B20-1B9E-389E-1B6FE085C2A9}"/>
              </a:ext>
            </a:extLst>
          </p:cNvPr>
          <p:cNvPicPr>
            <a:picLocks noChangeAspect="1"/>
          </p:cNvPicPr>
          <p:nvPr/>
        </p:nvPicPr>
        <p:blipFill>
          <a:blip r:embed="rId3"/>
          <a:stretch>
            <a:fillRect/>
          </a:stretch>
        </p:blipFill>
        <p:spPr>
          <a:xfrm>
            <a:off x="8231994" y="1677987"/>
            <a:ext cx="3960006" cy="3759252"/>
          </a:xfrm>
          <a:prstGeom prst="rect">
            <a:avLst/>
          </a:prstGeom>
        </p:spPr>
      </p:pic>
      <p:sp>
        <p:nvSpPr>
          <p:cNvPr id="38" name="Freeform 11">
            <a:extLst>
              <a:ext uri="{FF2B5EF4-FFF2-40B4-BE49-F238E27FC236}">
                <a16:creationId xmlns:a16="http://schemas.microsoft.com/office/drawing/2014/main" id="{ADD2565E-493E-4545-99C0-2F033FAF9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668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608B8CD-3695-4F93-9884-62CBEC151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F5591F8-4AA2-CB85-FFE9-015C359819C8}"/>
              </a:ext>
            </a:extLst>
          </p:cNvPr>
          <p:cNvSpPr>
            <a:spLocks noGrp="1"/>
          </p:cNvSpPr>
          <p:nvPr>
            <p:ph type="title"/>
          </p:nvPr>
        </p:nvSpPr>
        <p:spPr>
          <a:xfrm>
            <a:off x="428690" y="645106"/>
            <a:ext cx="3650279" cy="862924"/>
          </a:xfrm>
        </p:spPr>
        <p:txBody>
          <a:bodyPr>
            <a:normAutofit/>
          </a:bodyPr>
          <a:lstStyle/>
          <a:p>
            <a:r>
              <a:rPr lang="el-GR" sz="3300"/>
              <a:t>Ιστογράμματα</a:t>
            </a:r>
            <a:r>
              <a:rPr lang="en-US" sz="3300"/>
              <a:t>(1)</a:t>
            </a:r>
            <a:r>
              <a:rPr lang="el-GR" sz="3300"/>
              <a:t> </a:t>
            </a:r>
          </a:p>
        </p:txBody>
      </p:sp>
      <p:sp>
        <p:nvSpPr>
          <p:cNvPr id="21" name="Rectangle 20">
            <a:extLst>
              <a:ext uri="{FF2B5EF4-FFF2-40B4-BE49-F238E27FC236}">
                <a16:creationId xmlns:a16="http://schemas.microsoft.com/office/drawing/2014/main" id="{3E3B0302-1E49-4400-92A8-8AE5CC583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C6C1D49E-76D7-13F0-CACE-F8E1F8539EF9}"/>
              </a:ext>
            </a:extLst>
          </p:cNvPr>
          <p:cNvSpPr>
            <a:spLocks noGrp="1"/>
          </p:cNvSpPr>
          <p:nvPr>
            <p:ph idx="1"/>
          </p:nvPr>
        </p:nvSpPr>
        <p:spPr>
          <a:xfrm>
            <a:off x="476034" y="1905000"/>
            <a:ext cx="3175523" cy="3759253"/>
          </a:xfrm>
        </p:spPr>
        <p:txBody>
          <a:bodyPr>
            <a:normAutofit/>
          </a:bodyPr>
          <a:lstStyle/>
          <a:p>
            <a:r>
              <a:rPr lang="el-GR" sz="1400" dirty="0"/>
              <a:t>Δημιουργήσαμε δύο ιστογράμματα για κάθε μέσο μεταφοράς: το πρώτο με τη μέθοδο </a:t>
            </a:r>
            <a:r>
              <a:rPr lang="el-GR" sz="1400" dirty="0" err="1"/>
              <a:t>Cronbach</a:t>
            </a:r>
            <a:r>
              <a:rPr lang="el-GR" sz="1400" dirty="0"/>
              <a:t> Alpha για την αξιολόγηση της εσωτερικής συνοχής των μεταβλητών και το δεύτερο με τις μέσες τιμές των μεταβλητών ανά ομάδα. Αυτά τα γραφήματα παρέχουν μια γραφική αναπαράσταση της ανάλυσης. Στο διπλανό σχήμα παρουσιάζονται τα ιστογράμματα των μέσων τιμών ΚΤΕΛ(δεξιά)-Λιμάνι(αριστερά-πάνω)-ΟΣΕ(αριστερά-κάτω).</a:t>
            </a:r>
          </a:p>
        </p:txBody>
      </p:sp>
      <p:pic>
        <p:nvPicPr>
          <p:cNvPr id="9" name="Εικόνα 8" descr="Εικόνα που περιέχει κείμενο, στιγμιότυπο οθόνης, διάγραμμα, γράφημα&#10;&#10;Περιγραφή που δημιουργήθηκε αυτόματα">
            <a:extLst>
              <a:ext uri="{FF2B5EF4-FFF2-40B4-BE49-F238E27FC236}">
                <a16:creationId xmlns:a16="http://schemas.microsoft.com/office/drawing/2014/main" id="{7D41FF9C-5CE4-6C30-E54B-DBD36853F5A2}"/>
              </a:ext>
            </a:extLst>
          </p:cNvPr>
          <p:cNvPicPr>
            <a:picLocks noChangeAspect="1"/>
          </p:cNvPicPr>
          <p:nvPr/>
        </p:nvPicPr>
        <p:blipFill>
          <a:blip r:embed="rId2"/>
          <a:stretch>
            <a:fillRect/>
          </a:stretch>
        </p:blipFill>
        <p:spPr>
          <a:xfrm>
            <a:off x="4227871" y="1000070"/>
            <a:ext cx="3786597" cy="2500382"/>
          </a:xfrm>
          <a:prstGeom prst="rect">
            <a:avLst/>
          </a:prstGeom>
        </p:spPr>
      </p:pic>
      <p:pic>
        <p:nvPicPr>
          <p:cNvPr id="13" name="Εικόνα 12" descr="Εικόνα που περιέχει κείμενο, στιγμιότυπο οθόνης, διάγραμμα, ορθογώνιο παραλληλόγραμμο&#10;&#10;Περιγραφή που δημιουργήθηκε αυτόματα">
            <a:extLst>
              <a:ext uri="{FF2B5EF4-FFF2-40B4-BE49-F238E27FC236}">
                <a16:creationId xmlns:a16="http://schemas.microsoft.com/office/drawing/2014/main" id="{1C62E7BD-F19E-1418-A21B-5995581600FB}"/>
              </a:ext>
            </a:extLst>
          </p:cNvPr>
          <p:cNvPicPr>
            <a:picLocks noChangeAspect="1"/>
          </p:cNvPicPr>
          <p:nvPr/>
        </p:nvPicPr>
        <p:blipFill>
          <a:blip r:embed="rId3"/>
          <a:stretch>
            <a:fillRect/>
          </a:stretch>
        </p:blipFill>
        <p:spPr>
          <a:xfrm>
            <a:off x="4136883" y="3505200"/>
            <a:ext cx="3877586" cy="3230880"/>
          </a:xfrm>
          <a:prstGeom prst="rect">
            <a:avLst/>
          </a:prstGeom>
        </p:spPr>
      </p:pic>
      <p:pic>
        <p:nvPicPr>
          <p:cNvPr id="7" name="Εικόνα 6" descr="Εικόνα που περιέχει κείμενο, στιγμιότυπο οθόνης, διάγραμμα, γράφημα&#10;&#10;Περιγραφή που δημιουργήθηκε αυτόματα">
            <a:extLst>
              <a:ext uri="{FF2B5EF4-FFF2-40B4-BE49-F238E27FC236}">
                <a16:creationId xmlns:a16="http://schemas.microsoft.com/office/drawing/2014/main" id="{10F65CEE-1FCA-6D8B-846D-9FE410D3DF1B}"/>
              </a:ext>
            </a:extLst>
          </p:cNvPr>
          <p:cNvPicPr>
            <a:picLocks noChangeAspect="1"/>
          </p:cNvPicPr>
          <p:nvPr/>
        </p:nvPicPr>
        <p:blipFill>
          <a:blip r:embed="rId4"/>
          <a:stretch>
            <a:fillRect/>
          </a:stretch>
        </p:blipFill>
        <p:spPr>
          <a:xfrm>
            <a:off x="8055119" y="1573161"/>
            <a:ext cx="4095669" cy="4178710"/>
          </a:xfrm>
          <a:prstGeom prst="rect">
            <a:avLst/>
          </a:prstGeom>
        </p:spPr>
      </p:pic>
      <p:sp>
        <p:nvSpPr>
          <p:cNvPr id="23" name="Freeform 11">
            <a:extLst>
              <a:ext uri="{FF2B5EF4-FFF2-40B4-BE49-F238E27FC236}">
                <a16:creationId xmlns:a16="http://schemas.microsoft.com/office/drawing/2014/main" id="{D18FC947-375A-40AA-B89B-50CFB3A5D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270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608B8CD-3695-4F93-9884-62CBEC151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F5591F8-4AA2-CB85-FFE9-015C359819C8}"/>
              </a:ext>
            </a:extLst>
          </p:cNvPr>
          <p:cNvSpPr>
            <a:spLocks noGrp="1"/>
          </p:cNvSpPr>
          <p:nvPr>
            <p:ph type="title"/>
          </p:nvPr>
        </p:nvSpPr>
        <p:spPr>
          <a:xfrm>
            <a:off x="309613" y="801525"/>
            <a:ext cx="3699256" cy="691717"/>
          </a:xfrm>
        </p:spPr>
        <p:txBody>
          <a:bodyPr>
            <a:normAutofit/>
          </a:bodyPr>
          <a:lstStyle/>
          <a:p>
            <a:r>
              <a:rPr lang="el-GR" sz="3300" dirty="0"/>
              <a:t>Ιστογράμματα</a:t>
            </a:r>
            <a:r>
              <a:rPr lang="en-US" sz="3300" dirty="0"/>
              <a:t>(2)</a:t>
            </a:r>
            <a:r>
              <a:rPr lang="el-GR" sz="3300" dirty="0"/>
              <a:t> </a:t>
            </a:r>
          </a:p>
        </p:txBody>
      </p:sp>
      <p:sp>
        <p:nvSpPr>
          <p:cNvPr id="22" name="Rectangle 21">
            <a:extLst>
              <a:ext uri="{FF2B5EF4-FFF2-40B4-BE49-F238E27FC236}">
                <a16:creationId xmlns:a16="http://schemas.microsoft.com/office/drawing/2014/main" id="{3E3B0302-1E49-4400-92A8-8AE5CC583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C6C1D49E-76D7-13F0-CACE-F8E1F8539EF9}"/>
              </a:ext>
            </a:extLst>
          </p:cNvPr>
          <p:cNvSpPr>
            <a:spLocks noGrp="1"/>
          </p:cNvSpPr>
          <p:nvPr>
            <p:ph idx="1"/>
          </p:nvPr>
        </p:nvSpPr>
        <p:spPr>
          <a:xfrm>
            <a:off x="649225" y="2133600"/>
            <a:ext cx="2866135" cy="3922875"/>
          </a:xfrm>
        </p:spPr>
        <p:txBody>
          <a:bodyPr>
            <a:normAutofit/>
          </a:bodyPr>
          <a:lstStyle/>
          <a:p>
            <a:r>
              <a:rPr lang="el-GR" sz="1400" dirty="0"/>
              <a:t>Για να θεωρηθεί καλή η συνοχή στη μέθοδο </a:t>
            </a:r>
            <a:r>
              <a:rPr lang="el-GR" sz="1400" dirty="0" err="1"/>
              <a:t>Cronbach</a:t>
            </a:r>
            <a:r>
              <a:rPr lang="el-GR" sz="1400" dirty="0"/>
              <a:t> Alpha, ο συντελεστής πρέπει να είναι &gt;0,6. Οι ομάδες ΚΤΕΛ και ΟΣΕ(1</a:t>
            </a:r>
            <a:r>
              <a:rPr lang="el-GR" sz="1400" baseline="30000" dirty="0"/>
              <a:t>ο</a:t>
            </a:r>
            <a:r>
              <a:rPr lang="el-GR" sz="1400" dirty="0"/>
              <a:t> και 3</a:t>
            </a:r>
            <a:r>
              <a:rPr lang="el-GR" sz="1400" baseline="30000" dirty="0"/>
              <a:t>ο</a:t>
            </a:r>
            <a:r>
              <a:rPr lang="el-GR" sz="1400" dirty="0"/>
              <a:t> διάγραμμα) συνήθως έχουν τέτοιους συντελεστές. Ωστόσο, οι ομάδες λιμανιού(2</a:t>
            </a:r>
            <a:r>
              <a:rPr lang="el-GR" sz="1400" baseline="30000" dirty="0"/>
              <a:t>ο</a:t>
            </a:r>
            <a:r>
              <a:rPr lang="el-GR" sz="1400" dirty="0"/>
              <a:t> διάγραμμα) σπάνια τους φτάνουν, εκτός από την ομάδα "</a:t>
            </a:r>
            <a:r>
              <a:rPr lang="el-GR" sz="1400" dirty="0" err="1"/>
              <a:t>Station</a:t>
            </a:r>
            <a:r>
              <a:rPr lang="el-GR" sz="1400" dirty="0"/>
              <a:t>". Το μικρό μέγεθος δείγματος στο λιμάνι μπορεί να επηρεάζει τη συνοχή</a:t>
            </a:r>
            <a:r>
              <a:rPr lang="en-US" sz="1400" dirty="0"/>
              <a:t> </a:t>
            </a:r>
            <a:r>
              <a:rPr lang="el-GR" sz="1400" dirty="0"/>
              <a:t>όπως βλέπουμε και στα διπλανά διαγράμματα</a:t>
            </a:r>
          </a:p>
        </p:txBody>
      </p:sp>
      <p:pic>
        <p:nvPicPr>
          <p:cNvPr id="15" name="Εικόνα 14" descr="Εικόνα που περιέχει κείμενο, διάγραμμα, στιγμιότυπο οθόνης, γράφημα&#10;&#10;Περιγραφή που δημιουργήθηκε αυτόματα">
            <a:extLst>
              <a:ext uri="{FF2B5EF4-FFF2-40B4-BE49-F238E27FC236}">
                <a16:creationId xmlns:a16="http://schemas.microsoft.com/office/drawing/2014/main" id="{30DEA676-9B5E-FA8B-6AF8-71A8D461BFF7}"/>
              </a:ext>
            </a:extLst>
          </p:cNvPr>
          <p:cNvPicPr>
            <a:picLocks noChangeAspect="1"/>
          </p:cNvPicPr>
          <p:nvPr/>
        </p:nvPicPr>
        <p:blipFill>
          <a:blip r:embed="rId2"/>
          <a:stretch>
            <a:fillRect/>
          </a:stretch>
        </p:blipFill>
        <p:spPr>
          <a:xfrm>
            <a:off x="4135602" y="3231076"/>
            <a:ext cx="4175278" cy="3043576"/>
          </a:xfrm>
          <a:prstGeom prst="rect">
            <a:avLst/>
          </a:prstGeom>
        </p:spPr>
      </p:pic>
      <p:pic>
        <p:nvPicPr>
          <p:cNvPr id="8" name="Εικόνα 7" descr="Εικόνα που περιέχει κείμενο, στιγμιότυπο οθόνης, διάγραμμα, γράφημα&#10;&#10;Περιγραφή που δημιουργήθηκε αυτόματα">
            <a:extLst>
              <a:ext uri="{FF2B5EF4-FFF2-40B4-BE49-F238E27FC236}">
                <a16:creationId xmlns:a16="http://schemas.microsoft.com/office/drawing/2014/main" id="{0FF2DDA6-AE97-868A-D29D-6E1899BAF680}"/>
              </a:ext>
            </a:extLst>
          </p:cNvPr>
          <p:cNvPicPr>
            <a:picLocks noChangeAspect="1"/>
          </p:cNvPicPr>
          <p:nvPr/>
        </p:nvPicPr>
        <p:blipFill>
          <a:blip r:embed="rId3"/>
          <a:stretch>
            <a:fillRect/>
          </a:stretch>
        </p:blipFill>
        <p:spPr>
          <a:xfrm>
            <a:off x="8448863" y="2013925"/>
            <a:ext cx="3743138" cy="3922875"/>
          </a:xfrm>
          <a:prstGeom prst="rect">
            <a:avLst/>
          </a:prstGeom>
        </p:spPr>
      </p:pic>
      <p:pic>
        <p:nvPicPr>
          <p:cNvPr id="11" name="Εικόνα 10" descr="Εικόνα που περιέχει κείμενο, διάγραμμα, στιγμιότυπο οθόνης, ορθογώνιο παραλληλόγραμμο&#10;&#10;Περιγραφή που δημιουργήθηκε αυτόματα">
            <a:extLst>
              <a:ext uri="{FF2B5EF4-FFF2-40B4-BE49-F238E27FC236}">
                <a16:creationId xmlns:a16="http://schemas.microsoft.com/office/drawing/2014/main" id="{3D5DE763-EC3D-9147-5486-9465FB7C9E54}"/>
              </a:ext>
            </a:extLst>
          </p:cNvPr>
          <p:cNvPicPr>
            <a:picLocks noChangeAspect="1"/>
          </p:cNvPicPr>
          <p:nvPr/>
        </p:nvPicPr>
        <p:blipFill>
          <a:blip r:embed="rId4"/>
          <a:stretch>
            <a:fillRect/>
          </a:stretch>
        </p:blipFill>
        <p:spPr>
          <a:xfrm>
            <a:off x="4204593" y="801524"/>
            <a:ext cx="4175278" cy="2424803"/>
          </a:xfrm>
          <a:prstGeom prst="rect">
            <a:avLst/>
          </a:prstGeom>
        </p:spPr>
      </p:pic>
      <p:sp>
        <p:nvSpPr>
          <p:cNvPr id="24" name="Freeform 11">
            <a:extLst>
              <a:ext uri="{FF2B5EF4-FFF2-40B4-BE49-F238E27FC236}">
                <a16:creationId xmlns:a16="http://schemas.microsoft.com/office/drawing/2014/main" id="{D18FC947-375A-40AA-B89B-50CFB3A5D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837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l-GR"/>
            </a:p>
          </p:txBody>
        </p:sp>
        <p:sp>
          <p:nvSpPr>
            <p:cNvPr id="13"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l-GR"/>
            </a:p>
          </p:txBody>
        </p:sp>
        <p:sp>
          <p:nvSpPr>
            <p:cNvPr id="14"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l-GR"/>
            </a:p>
          </p:txBody>
        </p:sp>
        <p:sp>
          <p:nvSpPr>
            <p:cNvPr id="15"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l-GR"/>
            </a:p>
          </p:txBody>
        </p:sp>
        <p:sp>
          <p:nvSpPr>
            <p:cNvPr id="16"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l-GR"/>
            </a:p>
          </p:txBody>
        </p:sp>
        <p:sp>
          <p:nvSpPr>
            <p:cNvPr id="17"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l-GR"/>
            </a:p>
          </p:txBody>
        </p:sp>
        <p:sp>
          <p:nvSpPr>
            <p:cNvPr id="18"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l-GR"/>
            </a:p>
          </p:txBody>
        </p:sp>
        <p:sp>
          <p:nvSpPr>
            <p:cNvPr id="19"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l-GR"/>
            </a:p>
          </p:txBody>
        </p:sp>
        <p:sp>
          <p:nvSpPr>
            <p:cNvPr id="20"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l-GR"/>
            </a:p>
          </p:txBody>
        </p:sp>
        <p:sp>
          <p:nvSpPr>
            <p:cNvPr id="21"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l-GR"/>
            </a:p>
          </p:txBody>
        </p:sp>
        <p:sp>
          <p:nvSpPr>
            <p:cNvPr id="22"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l-GR"/>
            </a:p>
          </p:txBody>
        </p:sp>
        <p:sp>
          <p:nvSpPr>
            <p:cNvPr id="23"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l-GR"/>
            </a:p>
          </p:txBody>
        </p:sp>
      </p:grpSp>
      <p:grpSp>
        <p:nvGrpSpPr>
          <p:cNvPr id="25" name="Group 24">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6"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l-GR"/>
            </a:p>
          </p:txBody>
        </p:sp>
        <p:sp>
          <p:nvSpPr>
            <p:cNvPr id="27"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l-GR"/>
            </a:p>
          </p:txBody>
        </p:sp>
        <p:sp>
          <p:nvSpPr>
            <p:cNvPr id="28"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l-GR"/>
            </a:p>
          </p:txBody>
        </p:sp>
        <p:sp>
          <p:nvSpPr>
            <p:cNvPr id="29"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l-GR"/>
            </a:p>
          </p:txBody>
        </p:sp>
        <p:sp>
          <p:nvSpPr>
            <p:cNvPr id="30"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l-GR"/>
            </a:p>
          </p:txBody>
        </p:sp>
        <p:sp>
          <p:nvSpPr>
            <p:cNvPr id="31"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l-GR"/>
            </a:p>
          </p:txBody>
        </p:sp>
        <p:sp>
          <p:nvSpPr>
            <p:cNvPr id="32"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l-GR"/>
            </a:p>
          </p:txBody>
        </p:sp>
        <p:sp>
          <p:nvSpPr>
            <p:cNvPr id="33"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l-GR"/>
            </a:p>
          </p:txBody>
        </p:sp>
        <p:sp>
          <p:nvSpPr>
            <p:cNvPr id="34"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l-GR"/>
            </a:p>
          </p:txBody>
        </p:sp>
        <p:sp>
          <p:nvSpPr>
            <p:cNvPr id="35"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l-GR"/>
            </a:p>
          </p:txBody>
        </p:sp>
        <p:sp>
          <p:nvSpPr>
            <p:cNvPr id="36"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l-GR"/>
            </a:p>
          </p:txBody>
        </p:sp>
        <p:sp>
          <p:nvSpPr>
            <p:cNvPr id="37"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l-GR"/>
            </a:p>
          </p:txBody>
        </p:sp>
      </p:grpSp>
      <p:sp>
        <p:nvSpPr>
          <p:cNvPr id="39" name="Rectangle 38">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41"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l-GR"/>
          </a:p>
        </p:txBody>
      </p:sp>
      <p:sp useBgFill="1">
        <p:nvSpPr>
          <p:cNvPr id="43" name="Rectangle 42">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21CBC3DA-6CD7-409E-44F9-B160A20226B3}"/>
              </a:ext>
            </a:extLst>
          </p:cNvPr>
          <p:cNvSpPr>
            <a:spLocks noGrp="1"/>
          </p:cNvSpPr>
          <p:nvPr>
            <p:ph type="title"/>
          </p:nvPr>
        </p:nvSpPr>
        <p:spPr>
          <a:xfrm>
            <a:off x="649225" y="645106"/>
            <a:ext cx="3456668" cy="1235584"/>
          </a:xfrm>
        </p:spPr>
        <p:txBody>
          <a:bodyPr vert="horz" lIns="91440" tIns="45720" rIns="91440" bIns="45720" rtlCol="0" anchor="t">
            <a:normAutofit fontScale="90000"/>
          </a:bodyPr>
          <a:lstStyle/>
          <a:p>
            <a:pPr>
              <a:lnSpc>
                <a:spcPct val="90000"/>
              </a:lnSpc>
            </a:pPr>
            <a:r>
              <a:rPr lang="en-US" sz="2800" dirty="0"/>
              <a:t>Απ</a:t>
            </a:r>
            <a:r>
              <a:rPr lang="en-US" sz="2800" dirty="0" err="1"/>
              <a:t>οτελέσμ</a:t>
            </a:r>
            <a:r>
              <a:rPr lang="en-US" sz="2800" dirty="0"/>
              <a:t>ατα Combinatorial Search Algorithm(1)</a:t>
            </a:r>
          </a:p>
        </p:txBody>
      </p:sp>
      <p:sp>
        <p:nvSpPr>
          <p:cNvPr id="45" name="Rectangle 44">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5" name="Θέση κειμένου 4">
            <a:extLst>
              <a:ext uri="{FF2B5EF4-FFF2-40B4-BE49-F238E27FC236}">
                <a16:creationId xmlns:a16="http://schemas.microsoft.com/office/drawing/2014/main" id="{2C1EDF35-FCB1-FA8A-2E68-582C54807C15}"/>
              </a:ext>
            </a:extLst>
          </p:cNvPr>
          <p:cNvSpPr>
            <a:spLocks noGrp="1"/>
          </p:cNvSpPr>
          <p:nvPr>
            <p:ph type="body" sz="half" idx="2"/>
          </p:nvPr>
        </p:nvSpPr>
        <p:spPr>
          <a:xfrm>
            <a:off x="649225" y="2133600"/>
            <a:ext cx="3606277" cy="3641871"/>
          </a:xfrm>
        </p:spPr>
        <p:txBody>
          <a:bodyPr vert="horz" lIns="91440" tIns="45720" rIns="91440" bIns="45720" rtlCol="0">
            <a:normAutofit/>
          </a:bodyPr>
          <a:lstStyle/>
          <a:p>
            <a:pPr>
              <a:buFont typeface="Wingdings 3" charset="2"/>
              <a:buChar char=""/>
            </a:pPr>
            <a:r>
              <a:rPr lang="en-US" dirty="0" err="1"/>
              <a:t>Με</a:t>
            </a:r>
            <a:r>
              <a:rPr lang="en-US" dirty="0"/>
              <a:t> </a:t>
            </a:r>
            <a:r>
              <a:rPr lang="en-US" dirty="0" err="1"/>
              <a:t>τη</a:t>
            </a:r>
            <a:r>
              <a:rPr lang="en-US" dirty="0"/>
              <a:t> </a:t>
            </a:r>
            <a:r>
              <a:rPr lang="en-US" dirty="0" err="1"/>
              <a:t>μέθοδο</a:t>
            </a:r>
            <a:r>
              <a:rPr lang="en-US" dirty="0"/>
              <a:t> Cronbach Alpha α</a:t>
            </a:r>
            <a:r>
              <a:rPr lang="en-US" dirty="0" err="1"/>
              <a:t>ξιολογήσ</a:t>
            </a:r>
            <a:r>
              <a:rPr lang="en-US" dirty="0"/>
              <a:t>αμε τη συσχέτιση μεταξύ των μεταβλητών για καθεμία από τις 17 ομάδες. </a:t>
            </a:r>
            <a:r>
              <a:rPr lang="en-US" dirty="0" err="1"/>
              <a:t>Στο</a:t>
            </a:r>
            <a:r>
              <a:rPr lang="en-US" dirty="0"/>
              <a:t> </a:t>
            </a:r>
            <a:r>
              <a:rPr lang="en-US" dirty="0" err="1"/>
              <a:t>ιστόγρ</a:t>
            </a:r>
            <a:r>
              <a:rPr lang="en-US" dirty="0"/>
              <a:t>αμμα παρουσιάζονται οι τιμές του Cronbach Alpha για κάθε μία από τις δεκαεπτά νέες ομάδες. Η </a:t>
            </a:r>
            <a:r>
              <a:rPr lang="en-US" dirty="0" err="1"/>
              <a:t>γρ</a:t>
            </a:r>
            <a:r>
              <a:rPr lang="en-US" dirty="0"/>
              <a:t>αφική απεικόνιση προσφέρει σαφή εικόνα της εσωτερικής συνοχής των μεταβλητών σε κάθε ομάδα. </a:t>
            </a:r>
            <a:r>
              <a:rPr lang="en-US" dirty="0" err="1"/>
              <a:t>Αυτή</a:t>
            </a:r>
            <a:r>
              <a:rPr lang="en-US" dirty="0"/>
              <a:t> η π</a:t>
            </a:r>
            <a:r>
              <a:rPr lang="en-US" dirty="0" err="1"/>
              <a:t>ροσέγγιση</a:t>
            </a:r>
            <a:r>
              <a:rPr lang="en-US" dirty="0"/>
              <a:t> β</a:t>
            </a:r>
            <a:r>
              <a:rPr lang="en-US" dirty="0" err="1"/>
              <a:t>οηθά</a:t>
            </a:r>
            <a:r>
              <a:rPr lang="en-US" dirty="0"/>
              <a:t> </a:t>
            </a:r>
            <a:r>
              <a:rPr lang="en-US" dirty="0" err="1"/>
              <a:t>στην</a:t>
            </a:r>
            <a:r>
              <a:rPr lang="en-US" dirty="0"/>
              <a:t> κατα</a:t>
            </a:r>
            <a:r>
              <a:rPr lang="en-US" dirty="0" err="1"/>
              <a:t>νόηση</a:t>
            </a:r>
            <a:r>
              <a:rPr lang="en-US" dirty="0"/>
              <a:t> </a:t>
            </a:r>
            <a:r>
              <a:rPr lang="en-US" dirty="0" err="1"/>
              <a:t>της</a:t>
            </a:r>
            <a:r>
              <a:rPr lang="en-US" dirty="0"/>
              <a:t> π</a:t>
            </a:r>
            <a:r>
              <a:rPr lang="en-US" dirty="0" err="1"/>
              <a:t>οιότητ</a:t>
            </a:r>
            <a:r>
              <a:rPr lang="en-US" dirty="0"/>
              <a:t>ας των δεδομένων και την αξιολόγηση της αξιοπιστίας των μετρήσεων.</a:t>
            </a:r>
          </a:p>
          <a:p>
            <a:pPr>
              <a:buFont typeface="Wingdings 3" charset="2"/>
              <a:buChar char=""/>
            </a:pPr>
            <a:endParaRPr lang="en-US" dirty="0"/>
          </a:p>
        </p:txBody>
      </p:sp>
      <p:pic>
        <p:nvPicPr>
          <p:cNvPr id="6" name="Θέση περιεχομένου 5" descr="Εικόνα που περιέχει κείμενο, στιγμιότυπο οθόνης, γράφημα, διάγραμμα&#10;&#10;Περιγραφή που δημιουργήθηκε αυτόματα">
            <a:extLst>
              <a:ext uri="{FF2B5EF4-FFF2-40B4-BE49-F238E27FC236}">
                <a16:creationId xmlns:a16="http://schemas.microsoft.com/office/drawing/2014/main" id="{8B386BB7-59FD-DB51-F7E2-C5A881257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19543" y="983226"/>
            <a:ext cx="7356147" cy="5161935"/>
          </a:xfrm>
          <a:prstGeom prst="rect">
            <a:avLst/>
          </a:prstGeom>
          <a:noFill/>
        </p:spPr>
      </p:pic>
      <p:sp>
        <p:nvSpPr>
          <p:cNvPr id="47"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673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4865A8FD-F589-C043-06DF-365E39CEE7F1}"/>
              </a:ext>
            </a:extLst>
          </p:cNvPr>
          <p:cNvSpPr>
            <a:spLocks noGrp="1"/>
          </p:cNvSpPr>
          <p:nvPr>
            <p:ph type="title"/>
          </p:nvPr>
        </p:nvSpPr>
        <p:spPr>
          <a:xfrm>
            <a:off x="2589212" y="535619"/>
            <a:ext cx="7665833" cy="1057207"/>
          </a:xfrm>
        </p:spPr>
        <p:txBody>
          <a:bodyPr>
            <a:normAutofit fontScale="90000"/>
          </a:bodyPr>
          <a:lstStyle/>
          <a:p>
            <a:r>
              <a:rPr lang="en-US" sz="3600" dirty="0"/>
              <a:t>Απ</a:t>
            </a:r>
            <a:r>
              <a:rPr lang="en-US" sz="3600" dirty="0" err="1"/>
              <a:t>οτελέσμ</a:t>
            </a:r>
            <a:r>
              <a:rPr lang="en-US" sz="3600" dirty="0"/>
              <a:t>ατα Combinatorial Search Algorithm(2)</a:t>
            </a:r>
            <a:endParaRPr lang="el-GR" dirty="0"/>
          </a:p>
        </p:txBody>
      </p:sp>
      <p:sp>
        <p:nvSpPr>
          <p:cNvPr id="6" name="Θέση περιεχομένου 5">
            <a:extLst>
              <a:ext uri="{FF2B5EF4-FFF2-40B4-BE49-F238E27FC236}">
                <a16:creationId xmlns:a16="http://schemas.microsoft.com/office/drawing/2014/main" id="{2960A293-0EA1-0C0C-BD5F-7E4C68673B6E}"/>
              </a:ext>
            </a:extLst>
          </p:cNvPr>
          <p:cNvSpPr>
            <a:spLocks noGrp="1"/>
          </p:cNvSpPr>
          <p:nvPr>
            <p:ph idx="1"/>
          </p:nvPr>
        </p:nvSpPr>
        <p:spPr>
          <a:xfrm>
            <a:off x="1710814" y="2261419"/>
            <a:ext cx="8396747" cy="3087329"/>
          </a:xfrm>
        </p:spPr>
        <p:txBody>
          <a:bodyPr>
            <a:normAutofit fontScale="85000" lnSpcReduction="10000"/>
          </a:bodyPr>
          <a:lstStyle/>
          <a:p>
            <a:r>
              <a:rPr lang="el-GR" dirty="0"/>
              <a:t>Η τιμή του </a:t>
            </a:r>
            <a:r>
              <a:rPr lang="el-GR" dirty="0" err="1"/>
              <a:t>Cronbach's</a:t>
            </a:r>
            <a:r>
              <a:rPr lang="el-GR" dirty="0"/>
              <a:t> Alpha υποδεικνύει την αξιοπιστία των μετρήσεων, με τιμές άνω του 0,6 να είναι αποδεκτές για βασικές ερευνητικές </a:t>
            </a:r>
            <a:r>
              <a:rPr lang="el-GR" dirty="0" err="1"/>
              <a:t>ανάγκες.Έτσι</a:t>
            </a:r>
            <a:r>
              <a:rPr lang="el-GR" dirty="0"/>
              <a:t> παρατηρήθηκε ότι</a:t>
            </a:r>
            <a:r>
              <a:rPr lang="en-US" dirty="0"/>
              <a:t>:</a:t>
            </a:r>
          </a:p>
          <a:p>
            <a:r>
              <a:rPr lang="el-GR" dirty="0"/>
              <a:t> Οι ομάδες </a:t>
            </a:r>
            <a:r>
              <a:rPr lang="el-GR" dirty="0" err="1"/>
              <a:t>Group</a:t>
            </a:r>
            <a:r>
              <a:rPr lang="el-GR" dirty="0"/>
              <a:t> 1 έως </a:t>
            </a:r>
            <a:r>
              <a:rPr lang="el-GR" dirty="0" err="1"/>
              <a:t>Group</a:t>
            </a:r>
            <a:r>
              <a:rPr lang="el-GR" dirty="0"/>
              <a:t> 8 δείχνουν υψηλή </a:t>
            </a:r>
            <a:r>
              <a:rPr lang="el-GR" dirty="0" err="1"/>
              <a:t>αξιοπιστία,λόγω</a:t>
            </a:r>
            <a:r>
              <a:rPr lang="el-GR" dirty="0"/>
              <a:t> της υψηλής τιμής του </a:t>
            </a:r>
            <a:r>
              <a:rPr lang="en-US" dirty="0"/>
              <a:t>Cronbach’s Alpha</a:t>
            </a:r>
            <a:endParaRPr lang="el-GR" dirty="0"/>
          </a:p>
          <a:p>
            <a:r>
              <a:rPr lang="el-GR" dirty="0"/>
              <a:t> Οι ομάδες </a:t>
            </a:r>
            <a:r>
              <a:rPr lang="el-GR" dirty="0" err="1"/>
              <a:t>Group</a:t>
            </a:r>
            <a:r>
              <a:rPr lang="el-GR" dirty="0"/>
              <a:t> 9 έως </a:t>
            </a:r>
            <a:r>
              <a:rPr lang="el-GR" dirty="0" err="1"/>
              <a:t>Group</a:t>
            </a:r>
            <a:r>
              <a:rPr lang="el-GR" dirty="0"/>
              <a:t> 14 έχουν μέτριες τιμές, απαιτώντας περαιτέρω έλεγχο. </a:t>
            </a:r>
          </a:p>
          <a:p>
            <a:r>
              <a:rPr lang="el-GR" dirty="0"/>
              <a:t>Τέλος, οι </a:t>
            </a:r>
            <a:r>
              <a:rPr lang="el-GR" dirty="0" err="1"/>
              <a:t>Group</a:t>
            </a:r>
            <a:r>
              <a:rPr lang="el-GR" dirty="0"/>
              <a:t> 15 έως </a:t>
            </a:r>
            <a:r>
              <a:rPr lang="el-GR" dirty="0" err="1"/>
              <a:t>Group</a:t>
            </a:r>
            <a:r>
              <a:rPr lang="el-GR" dirty="0"/>
              <a:t> 17 παρουσιάζουν αρνητικές τιμές, υποδεικνύοντας αναξιόπιστες μετρήσεις που χρήζουν αναθεώρησης.</a:t>
            </a:r>
          </a:p>
          <a:p>
            <a:pPr marL="0" indent="0">
              <a:buNone/>
            </a:pPr>
            <a:r>
              <a:rPr lang="el-GR" dirty="0"/>
              <a:t>Αξίζει να σημειωθεί ότι η διάρκεια εκτέλεσης του προγράμματος επηρέασε τα αποτελέσματα. Αν ο αλγόριθμος έτρεχε για περισσότερη ώρα θα είχαμε καλύτερα και πιο αξιόπιστα αποτελέσματα στην μορφοποίηση των </a:t>
            </a:r>
            <a:r>
              <a:rPr lang="en-US" dirty="0"/>
              <a:t>groups </a:t>
            </a:r>
            <a:r>
              <a:rPr lang="el-GR" dirty="0"/>
              <a:t>και στην τιμή τους </a:t>
            </a:r>
            <a:r>
              <a:rPr lang="en-US" dirty="0"/>
              <a:t>Cronbach’s Alpha</a:t>
            </a:r>
            <a:endParaRPr lang="el-GR" dirty="0"/>
          </a:p>
        </p:txBody>
      </p:sp>
    </p:spTree>
    <p:extLst>
      <p:ext uri="{BB962C8B-B14F-4D97-AF65-F5344CB8AC3E}">
        <p14:creationId xmlns:p14="http://schemas.microsoft.com/office/powerpoint/2010/main" val="3929214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38A45EAE-19D7-8E19-CA26-3133F70D196A}"/>
              </a:ext>
            </a:extLst>
          </p:cNvPr>
          <p:cNvSpPr>
            <a:spLocks noGrp="1"/>
          </p:cNvSpPr>
          <p:nvPr>
            <p:ph type="title"/>
          </p:nvPr>
        </p:nvSpPr>
        <p:spPr>
          <a:xfrm>
            <a:off x="960933" y="667567"/>
            <a:ext cx="2880557" cy="839565"/>
          </a:xfrm>
        </p:spPr>
        <p:txBody>
          <a:bodyPr>
            <a:normAutofit/>
          </a:bodyPr>
          <a:lstStyle/>
          <a:p>
            <a:pPr>
              <a:lnSpc>
                <a:spcPct val="90000"/>
              </a:lnSpc>
            </a:pPr>
            <a:r>
              <a:rPr lang="el-GR" sz="2500" dirty="0"/>
              <a:t>Γενική αποτίμηση αποτελεσμάτων</a:t>
            </a:r>
          </a:p>
        </p:txBody>
      </p:sp>
      <p:sp>
        <p:nvSpPr>
          <p:cNvPr id="11" name="Rectangle 10">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51FAA7A9-EABC-6901-0EA1-8EDDE05BD932}"/>
              </a:ext>
            </a:extLst>
          </p:cNvPr>
          <p:cNvSpPr>
            <a:spLocks noGrp="1"/>
          </p:cNvSpPr>
          <p:nvPr>
            <p:ph idx="1"/>
          </p:nvPr>
        </p:nvSpPr>
        <p:spPr>
          <a:xfrm>
            <a:off x="649225" y="2133600"/>
            <a:ext cx="3650278" cy="3759253"/>
          </a:xfrm>
        </p:spPr>
        <p:txBody>
          <a:bodyPr>
            <a:normAutofit fontScale="92500" lnSpcReduction="10000"/>
          </a:bodyPr>
          <a:lstStyle/>
          <a:p>
            <a:pPr>
              <a:lnSpc>
                <a:spcPct val="90000"/>
              </a:lnSpc>
            </a:pPr>
            <a:r>
              <a:rPr lang="el-GR" dirty="0"/>
              <a:t>Από τη γενική αποτίμηση των μέσων μεταφοράς και τον υπολογισμό του μέσου όρου ικανοποίησης των επιβατών, προκύπτει ότι ο ΟΣΕ έχει το υψηλότερο ποσοστό ικανοποίησης με 65,6%. Το ΚΤΕΛ ακολουθεί στη δεύτερη θέση με 62,4%, ενώ το λιμάνι παρουσιάζει το χαμηλότερο ποσοστό ικανοποίησης με 57,2%. Αυτά τα αποτελέσματα βασίζονται στις μέσες τιμές των απαντήσεων των επιβατών στα ερωτηματολόγια της έρευνας.</a:t>
            </a:r>
          </a:p>
        </p:txBody>
      </p:sp>
      <p:pic>
        <p:nvPicPr>
          <p:cNvPr id="4" name="Εικόνα 3" descr="Εικόνα που περιέχει κείμενο, στιγμιότυπο οθόνης, διάγραμμα, γράφημα&#10;&#10;Περιγραφή που δημιουργήθηκε αυτόματα">
            <a:extLst>
              <a:ext uri="{FF2B5EF4-FFF2-40B4-BE49-F238E27FC236}">
                <a16:creationId xmlns:a16="http://schemas.microsoft.com/office/drawing/2014/main" id="{5438F3FB-22A4-5B03-CBB6-824F67B73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19543" y="667567"/>
            <a:ext cx="6953577" cy="5197798"/>
          </a:xfrm>
          <a:prstGeom prst="rect">
            <a:avLst/>
          </a:prstGeom>
          <a:noFill/>
        </p:spPr>
      </p:pic>
      <p:sp>
        <p:nvSpPr>
          <p:cNvPr id="13"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468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3638A8D-46AB-B6FF-46EC-DCD89156D518}"/>
              </a:ext>
            </a:extLst>
          </p:cNvPr>
          <p:cNvSpPr>
            <a:spLocks noGrp="1"/>
          </p:cNvSpPr>
          <p:nvPr>
            <p:ph type="title"/>
          </p:nvPr>
        </p:nvSpPr>
        <p:spPr>
          <a:xfrm>
            <a:off x="4618370" y="560742"/>
            <a:ext cx="3866869" cy="772071"/>
          </a:xfrm>
        </p:spPr>
        <p:txBody>
          <a:bodyPr/>
          <a:lstStyle/>
          <a:p>
            <a:r>
              <a:rPr lang="el-GR" dirty="0"/>
              <a:t>Συμπεράσματα</a:t>
            </a:r>
          </a:p>
        </p:txBody>
      </p:sp>
      <p:sp>
        <p:nvSpPr>
          <p:cNvPr id="3" name="Θέση περιεχομένου 2">
            <a:extLst>
              <a:ext uri="{FF2B5EF4-FFF2-40B4-BE49-F238E27FC236}">
                <a16:creationId xmlns:a16="http://schemas.microsoft.com/office/drawing/2014/main" id="{88B0401D-9969-6CFB-07C5-43066C9BCB33}"/>
              </a:ext>
            </a:extLst>
          </p:cNvPr>
          <p:cNvSpPr>
            <a:spLocks noGrp="1"/>
          </p:cNvSpPr>
          <p:nvPr>
            <p:ph idx="1"/>
          </p:nvPr>
        </p:nvSpPr>
        <p:spPr>
          <a:xfrm>
            <a:off x="2482913" y="2261419"/>
            <a:ext cx="8137782" cy="2025445"/>
          </a:xfrm>
        </p:spPr>
        <p:txBody>
          <a:bodyPr/>
          <a:lstStyle/>
          <a:p>
            <a:r>
              <a:rPr lang="el-GR" dirty="0"/>
              <a:t>Η ανάλυση αποκαλύπτει σημαντικές πτυχές της εμπειρίας των χρηστών και παρέχει πληροφορίες για τις δημογραφικές, οικονομικές και κοινωνικές παραμέτρους που επηρεάζουν την αντίληψη και την ικανοποίηση από τις υπηρεσίες μεταφοράς. Τα επίπεδα ικανοποίησης δεν είναι υψηλά, υποδεικνύοντας περιθώρια βελτίωσης.</a:t>
            </a:r>
          </a:p>
        </p:txBody>
      </p:sp>
    </p:spTree>
    <p:extLst>
      <p:ext uri="{BB962C8B-B14F-4D97-AF65-F5344CB8AC3E}">
        <p14:creationId xmlns:p14="http://schemas.microsoft.com/office/powerpoint/2010/main" val="2567692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511D4FB-4E81-3922-07C9-F9AECC62CFFB}"/>
              </a:ext>
            </a:extLst>
          </p:cNvPr>
          <p:cNvSpPr>
            <a:spLocks noGrp="1"/>
          </p:cNvSpPr>
          <p:nvPr>
            <p:ph type="title"/>
          </p:nvPr>
        </p:nvSpPr>
        <p:spPr>
          <a:xfrm>
            <a:off x="3946960" y="636519"/>
            <a:ext cx="4597272" cy="742574"/>
          </a:xfrm>
        </p:spPr>
        <p:txBody>
          <a:bodyPr>
            <a:normAutofit fontScale="90000"/>
          </a:bodyPr>
          <a:lstStyle/>
          <a:p>
            <a:r>
              <a:rPr lang="el-GR" dirty="0"/>
              <a:t>Προτεινόμενες λύσεις</a:t>
            </a:r>
          </a:p>
        </p:txBody>
      </p:sp>
      <p:sp>
        <p:nvSpPr>
          <p:cNvPr id="3" name="Θέση περιεχομένου 2">
            <a:extLst>
              <a:ext uri="{FF2B5EF4-FFF2-40B4-BE49-F238E27FC236}">
                <a16:creationId xmlns:a16="http://schemas.microsoft.com/office/drawing/2014/main" id="{15DBC9A9-9A36-3D88-7EFC-B7A71C2F73E2}"/>
              </a:ext>
            </a:extLst>
          </p:cNvPr>
          <p:cNvSpPr>
            <a:spLocks noGrp="1"/>
          </p:cNvSpPr>
          <p:nvPr>
            <p:ph idx="1"/>
          </p:nvPr>
        </p:nvSpPr>
        <p:spPr>
          <a:xfrm>
            <a:off x="1622322" y="1651818"/>
            <a:ext cx="10176388" cy="4827639"/>
          </a:xfrm>
        </p:spPr>
        <p:txBody>
          <a:bodyPr>
            <a:noAutofit/>
          </a:bodyPr>
          <a:lstStyle/>
          <a:p>
            <a:pPr marL="0" indent="0">
              <a:buNone/>
            </a:pPr>
            <a:r>
              <a:rPr lang="el-GR" sz="1400" dirty="0"/>
              <a:t>Για την αύξηση της ικανοποίησης, προτείνονται δύο κύριες στρατηγικές:</a:t>
            </a:r>
          </a:p>
          <a:p>
            <a:endParaRPr lang="el-GR" sz="1400" dirty="0"/>
          </a:p>
          <a:p>
            <a:r>
              <a:rPr lang="el-GR" sz="1400" b="1" dirty="0"/>
              <a:t>Μάθηση από επιτυχημένα παραδείγματα:</a:t>
            </a:r>
            <a:endParaRPr lang="el-GR" sz="1400" dirty="0"/>
          </a:p>
          <a:p>
            <a:r>
              <a:rPr lang="el-GR" sz="1400" dirty="0"/>
              <a:t>Υιοθέτηση αποτελεσματικών μεθόδων λειτουργίας και διαχείρισης από συστήματα με υψηλά επίπεδα ικανοποίησης.</a:t>
            </a:r>
          </a:p>
          <a:p>
            <a:r>
              <a:rPr lang="el-GR" sz="1400" dirty="0"/>
              <a:t>Αύξηση επενδύσεων σε επιστήμη και τεχνολογία για αναβάθμιση της διαχείρισης.</a:t>
            </a:r>
          </a:p>
          <a:p>
            <a:r>
              <a:rPr lang="el-GR" sz="1400" dirty="0"/>
              <a:t>Βελτίωση της δομής και λειτουργίας των γραμμών, αναβάθμιση εγκαταστάσεων και παροχή πιο ανθρωποκεντρικών υπηρεσιών.</a:t>
            </a:r>
          </a:p>
          <a:p>
            <a:r>
              <a:rPr lang="el-GR" sz="1400" b="1" dirty="0"/>
              <a:t>Ορθολογική κατανομή πόρων:</a:t>
            </a:r>
            <a:endParaRPr lang="el-GR" sz="1400" dirty="0"/>
          </a:p>
          <a:p>
            <a:r>
              <a:rPr lang="el-GR" sz="1400" dirty="0"/>
              <a:t>Βελτιστοποίηση της δομής της βιομηχανίας δημόσιας συγκοινωνίας και εφαρμογή εντατικής διαχείρισης.</a:t>
            </a:r>
          </a:p>
          <a:p>
            <a:r>
              <a:rPr lang="el-GR" sz="1400" dirty="0"/>
              <a:t>Καθιέρωση μηχανισμού αξιολόγησης της απόδοσης και ικανοποίησης για καλύτερη αξιοποίηση των πόρων.</a:t>
            </a:r>
          </a:p>
          <a:p>
            <a:r>
              <a:rPr lang="el-GR" sz="1400" dirty="0"/>
              <a:t>Διασφάλιση οικονομικής επένδυσης και προώθηση αειφόρου ανάπτυξης.</a:t>
            </a:r>
          </a:p>
          <a:p>
            <a:r>
              <a:rPr lang="el-GR" sz="1400" dirty="0"/>
              <a:t>Η κυβέρνηση πρέπει να ρυθμίζει αποτελεσματικά την ποιότητα και την απόδοση των υπηρεσιών δημόσιας συγκοινωνίας.</a:t>
            </a:r>
          </a:p>
        </p:txBody>
      </p:sp>
    </p:spTree>
    <p:extLst>
      <p:ext uri="{BB962C8B-B14F-4D97-AF65-F5344CB8AC3E}">
        <p14:creationId xmlns:p14="http://schemas.microsoft.com/office/powerpoint/2010/main" val="3697354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212E18A-FFA1-4D23-2179-7ED8F34E5353}"/>
              </a:ext>
            </a:extLst>
          </p:cNvPr>
          <p:cNvSpPr>
            <a:spLocks noGrp="1"/>
          </p:cNvSpPr>
          <p:nvPr>
            <p:ph type="title"/>
          </p:nvPr>
        </p:nvSpPr>
        <p:spPr>
          <a:xfrm>
            <a:off x="2799403" y="624110"/>
            <a:ext cx="7288493" cy="772071"/>
          </a:xfrm>
        </p:spPr>
        <p:txBody>
          <a:bodyPr/>
          <a:lstStyle/>
          <a:p>
            <a:r>
              <a:rPr lang="el-GR" dirty="0"/>
              <a:t>ΒΙΒΛΙΟΓΡΑΦΙΚΗ ΑΝΑΣΚΟΠΗΣΗ</a:t>
            </a:r>
          </a:p>
        </p:txBody>
      </p:sp>
      <p:pic>
        <p:nvPicPr>
          <p:cNvPr id="5" name="Θέση περιεχομένου 4" descr="Εικόνα που περιέχει clipart, γραφικά, εικονογράφηση, παιδική τέχνη&#10;&#10;Περιγραφή που δημιουργήθηκε αυτόματα">
            <a:extLst>
              <a:ext uri="{FF2B5EF4-FFF2-40B4-BE49-F238E27FC236}">
                <a16:creationId xmlns:a16="http://schemas.microsoft.com/office/drawing/2014/main" id="{FCC37759-7E89-B10B-463E-8ABAB5454D8B}"/>
              </a:ext>
            </a:extLst>
          </p:cNvPr>
          <p:cNvPicPr>
            <a:picLocks noGrp="1" noChangeAspect="1"/>
          </p:cNvPicPr>
          <p:nvPr>
            <p:ph idx="1"/>
          </p:nvPr>
        </p:nvPicPr>
        <p:blipFill>
          <a:blip r:embed="rId2"/>
          <a:stretch>
            <a:fillRect/>
          </a:stretch>
        </p:blipFill>
        <p:spPr>
          <a:xfrm>
            <a:off x="3048000" y="1769958"/>
            <a:ext cx="6027174" cy="4161462"/>
          </a:xfrm>
        </p:spPr>
      </p:pic>
    </p:spTree>
    <p:extLst>
      <p:ext uri="{BB962C8B-B14F-4D97-AF65-F5344CB8AC3E}">
        <p14:creationId xmlns:p14="http://schemas.microsoft.com/office/powerpoint/2010/main" val="3524870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996F278-E65B-CA7F-7649-2BE5D97B6409}"/>
              </a:ext>
            </a:extLst>
          </p:cNvPr>
          <p:cNvSpPr>
            <a:spLocks noGrp="1"/>
          </p:cNvSpPr>
          <p:nvPr>
            <p:ph type="title"/>
          </p:nvPr>
        </p:nvSpPr>
        <p:spPr>
          <a:xfrm>
            <a:off x="4487030" y="590239"/>
            <a:ext cx="3217940" cy="713077"/>
          </a:xfrm>
        </p:spPr>
        <p:txBody>
          <a:bodyPr/>
          <a:lstStyle/>
          <a:p>
            <a:r>
              <a:rPr lang="el-GR" dirty="0"/>
              <a:t>Βιβλιογραφία</a:t>
            </a:r>
          </a:p>
        </p:txBody>
      </p:sp>
      <p:sp>
        <p:nvSpPr>
          <p:cNvPr id="3" name="Θέση περιεχομένου 2">
            <a:extLst>
              <a:ext uri="{FF2B5EF4-FFF2-40B4-BE49-F238E27FC236}">
                <a16:creationId xmlns:a16="http://schemas.microsoft.com/office/drawing/2014/main" id="{A139647E-ACB6-0E08-02FD-D3DA8A386BAB}"/>
              </a:ext>
            </a:extLst>
          </p:cNvPr>
          <p:cNvSpPr>
            <a:spLocks noGrp="1"/>
          </p:cNvSpPr>
          <p:nvPr>
            <p:ph idx="1"/>
          </p:nvPr>
        </p:nvSpPr>
        <p:spPr>
          <a:xfrm>
            <a:off x="2068102" y="1976284"/>
            <a:ext cx="8915400" cy="3777622"/>
          </a:xfrm>
        </p:spPr>
        <p:txBody>
          <a:bodyPr>
            <a:normAutofit fontScale="55000" lnSpcReduction="20000"/>
          </a:bodyPr>
          <a:lstStyle/>
          <a:p>
            <a:r>
              <a:rPr lang="en-US" sz="2800" dirty="0"/>
              <a:t>Del Castillo, J. M., &amp; Benitez, F. G. (2012). Determining a public transport satisfaction index from user surveys. </a:t>
            </a:r>
            <a:r>
              <a:rPr lang="en-US" sz="2800" dirty="0" err="1"/>
              <a:t>Transportmetrica</a:t>
            </a:r>
            <a:r>
              <a:rPr lang="en-US" sz="2800" dirty="0"/>
              <a:t> A: Transport Science, 9(8), 713–741. </a:t>
            </a:r>
            <a:r>
              <a:rPr lang="en-US" sz="2800" dirty="0">
                <a:hlinkClick r:id="rId2"/>
              </a:rPr>
              <a:t>https://doi.org/10.1080/18128602.2011.654139</a:t>
            </a:r>
            <a:endParaRPr lang="en-US" sz="2800" dirty="0"/>
          </a:p>
          <a:p>
            <a:r>
              <a:rPr lang="en-US" sz="2800" dirty="0"/>
              <a:t> </a:t>
            </a:r>
            <a:r>
              <a:rPr lang="en-US" sz="2800" dirty="0" err="1"/>
              <a:t>Chunqin</a:t>
            </a:r>
            <a:r>
              <a:rPr lang="en-US" sz="2800" dirty="0"/>
              <a:t> Zhang, Yong Liu, </a:t>
            </a:r>
            <a:r>
              <a:rPr lang="en-US" sz="2800" dirty="0" err="1"/>
              <a:t>Weite</a:t>
            </a:r>
            <a:r>
              <a:rPr lang="en-US" sz="2800" dirty="0"/>
              <a:t> Lu, </a:t>
            </a:r>
            <a:r>
              <a:rPr lang="en-US" sz="2800" dirty="0" err="1"/>
              <a:t>Guangnian</a:t>
            </a:r>
            <a:r>
              <a:rPr lang="en-US" sz="2800" dirty="0"/>
              <a:t> Xiao (2019), Evaluating passenger satisfaction index based on PLS-SEM model: Evidence from Chinese public transport service, Transportation Research Part A: Policy and Practice, Volume 120 Pages 149-164, ISSN 0965-8564, </a:t>
            </a:r>
            <a:r>
              <a:rPr lang="en-US" sz="2800" dirty="0">
                <a:hlinkClick r:id="rId3"/>
              </a:rPr>
              <a:t>https://doi.org/10.1016/j.tra.2018.12.013</a:t>
            </a:r>
            <a:endParaRPr lang="en-US" sz="2800" dirty="0"/>
          </a:p>
          <a:p>
            <a:r>
              <a:rPr lang="en-US" sz="2800" dirty="0"/>
              <a:t>Alexandre </a:t>
            </a:r>
            <a:r>
              <a:rPr lang="en-US" sz="2800" dirty="0" err="1"/>
              <a:t>Sukhov</a:t>
            </a:r>
            <a:r>
              <a:rPr lang="en-US" sz="2800" dirty="0"/>
              <a:t>, Katrin </a:t>
            </a:r>
            <a:r>
              <a:rPr lang="en-US" sz="2800" dirty="0" err="1"/>
              <a:t>Lättman</a:t>
            </a:r>
            <a:r>
              <a:rPr lang="en-US" sz="2800" dirty="0"/>
              <a:t>, Lars E. Olsson, Margareta </a:t>
            </a:r>
            <a:r>
              <a:rPr lang="en-US" sz="2800" dirty="0" err="1"/>
              <a:t>Friman</a:t>
            </a:r>
            <a:r>
              <a:rPr lang="en-US" sz="2800" dirty="0"/>
              <a:t>, Satoshi </a:t>
            </a:r>
            <a:r>
              <a:rPr lang="en-US" sz="2800" dirty="0" err="1"/>
              <a:t>Fujii</a:t>
            </a:r>
            <a:r>
              <a:rPr lang="en-US" sz="2800" dirty="0"/>
              <a:t> (2021 </a:t>
            </a:r>
            <a:r>
              <a:rPr lang="en-US" sz="2800" dirty="0" err="1"/>
              <a:t>ssessing</a:t>
            </a:r>
            <a:r>
              <a:rPr lang="en-US" sz="2800" dirty="0"/>
              <a:t> travel satisfaction in public transport: A configurational approach, Transportation Research Part D: Transport and Environment, Volume 120, ISSN 1361-9209, </a:t>
            </a:r>
            <a:r>
              <a:rPr lang="en-US" sz="2800" dirty="0">
                <a:hlinkClick r:id="rId4"/>
              </a:rPr>
              <a:t>https://doi.org/10.1016/j.trd.2021.102732</a:t>
            </a:r>
            <a:endParaRPr lang="en-US" sz="2800" dirty="0"/>
          </a:p>
          <a:p>
            <a:r>
              <a:rPr lang="en-US" sz="2800" dirty="0" err="1"/>
              <a:t>Bielinska-Dusza</a:t>
            </a:r>
            <a:r>
              <a:rPr lang="en-US" sz="2800" dirty="0"/>
              <a:t>, E., Lopes da Costa, R., </a:t>
            </a:r>
            <a:r>
              <a:rPr lang="en-US" sz="2800" dirty="0" err="1"/>
              <a:t>Hamerska</a:t>
            </a:r>
            <a:r>
              <a:rPr lang="en-US" sz="2800" dirty="0"/>
              <a:t>, M., &amp; Zak, A. (2023). Study on the Impact of Remote Working on the Satisfaction and Experience of IT Workers in Poland. Forum Scientiae </a:t>
            </a:r>
            <a:r>
              <a:rPr lang="en-US" sz="2800" dirty="0" err="1"/>
              <a:t>Oeconomia</a:t>
            </a:r>
            <a:r>
              <a:rPr lang="en-US" sz="2800" dirty="0"/>
              <a:t>, 11(4), 9–34. </a:t>
            </a:r>
            <a:r>
              <a:rPr lang="en-US" sz="2800" dirty="0">
                <a:hlinkClick r:id="rId5"/>
              </a:rPr>
              <a:t>https://doi.org/10.23762/FSO_VOL11_NO4_1</a:t>
            </a:r>
            <a:endParaRPr lang="en-US" sz="2800" dirty="0"/>
          </a:p>
          <a:p>
            <a:r>
              <a:rPr lang="en-US" sz="2800" dirty="0"/>
              <a:t>Lars </a:t>
            </a:r>
            <a:r>
              <a:rPr lang="en-US" sz="2800" dirty="0" err="1"/>
              <a:t>St»hle</a:t>
            </a:r>
            <a:r>
              <a:rPr lang="en-US" sz="2800" dirty="0"/>
              <a:t>, Svante </a:t>
            </a:r>
            <a:r>
              <a:rPr lang="en-US" sz="2800" dirty="0" err="1"/>
              <a:t>Wold</a:t>
            </a:r>
            <a:r>
              <a:rPr lang="en-US" sz="2800" dirty="0"/>
              <a:t> (1989), Analysis of variance (ANOVA),Chemometrics and Intelligent Laboratory Systems, Volume 6, Issue 4, Pages 259-272, ISSN 0169-7439, </a:t>
            </a:r>
            <a:r>
              <a:rPr lang="en-US" sz="2800" dirty="0">
                <a:hlinkClick r:id="rId6"/>
              </a:rPr>
              <a:t>https://doi.org/10.1016/0169-7439(89)80095-4</a:t>
            </a:r>
            <a:endParaRPr lang="en-US" sz="2800" dirty="0"/>
          </a:p>
          <a:p>
            <a:endParaRPr lang="en-US" sz="2800" dirty="0"/>
          </a:p>
          <a:p>
            <a:endParaRPr lang="el-GR" dirty="0"/>
          </a:p>
        </p:txBody>
      </p:sp>
    </p:spTree>
    <p:extLst>
      <p:ext uri="{BB962C8B-B14F-4D97-AF65-F5344CB8AC3E}">
        <p14:creationId xmlns:p14="http://schemas.microsoft.com/office/powerpoint/2010/main" val="879250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1" name="Group 13">
            <a:extLst>
              <a:ext uri="{FF2B5EF4-FFF2-40B4-BE49-F238E27FC236}">
                <a16:creationId xmlns:a16="http://schemas.microsoft.com/office/drawing/2014/main" id="{027FE0C2-9C19-4FB7-81C0-06ECDD8C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5" name="Freeform 11">
              <a:extLst>
                <a:ext uri="{FF2B5EF4-FFF2-40B4-BE49-F238E27FC236}">
                  <a16:creationId xmlns:a16="http://schemas.microsoft.com/office/drawing/2014/main" id="{1766EED2-C3B3-40C6-A5D8-FFF5894B9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l-GR"/>
            </a:p>
          </p:txBody>
        </p:sp>
        <p:sp>
          <p:nvSpPr>
            <p:cNvPr id="77" name="Freeform 12">
              <a:extLst>
                <a:ext uri="{FF2B5EF4-FFF2-40B4-BE49-F238E27FC236}">
                  <a16:creationId xmlns:a16="http://schemas.microsoft.com/office/drawing/2014/main" id="{9CFBF839-A629-4019-9F3D-C15269EEC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l-GR"/>
            </a:p>
          </p:txBody>
        </p:sp>
        <p:sp>
          <p:nvSpPr>
            <p:cNvPr id="79" name="Freeform 13">
              <a:extLst>
                <a:ext uri="{FF2B5EF4-FFF2-40B4-BE49-F238E27FC236}">
                  <a16:creationId xmlns:a16="http://schemas.microsoft.com/office/drawing/2014/main" id="{E13B7060-C0FD-4F48-BD18-CEC2F6CF4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l-GR"/>
            </a:p>
          </p:txBody>
        </p:sp>
        <p:sp>
          <p:nvSpPr>
            <p:cNvPr id="80" name="Freeform 14">
              <a:extLst>
                <a:ext uri="{FF2B5EF4-FFF2-40B4-BE49-F238E27FC236}">
                  <a16:creationId xmlns:a16="http://schemas.microsoft.com/office/drawing/2014/main" id="{A344E7D3-1355-48C1-9904-2405426C4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l-GR"/>
            </a:p>
          </p:txBody>
        </p:sp>
        <p:sp>
          <p:nvSpPr>
            <p:cNvPr id="81" name="Freeform 15">
              <a:extLst>
                <a:ext uri="{FF2B5EF4-FFF2-40B4-BE49-F238E27FC236}">
                  <a16:creationId xmlns:a16="http://schemas.microsoft.com/office/drawing/2014/main" id="{7A0AFB45-BC4E-4AB7-A8FF-D61849E41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l-GR"/>
            </a:p>
          </p:txBody>
        </p:sp>
        <p:sp>
          <p:nvSpPr>
            <p:cNvPr id="82" name="Freeform 16">
              <a:extLst>
                <a:ext uri="{FF2B5EF4-FFF2-40B4-BE49-F238E27FC236}">
                  <a16:creationId xmlns:a16="http://schemas.microsoft.com/office/drawing/2014/main" id="{18BD2B14-C775-4442-B02E-E842C96F1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l-GR"/>
            </a:p>
          </p:txBody>
        </p:sp>
        <p:sp>
          <p:nvSpPr>
            <p:cNvPr id="83" name="Freeform 17">
              <a:extLst>
                <a:ext uri="{FF2B5EF4-FFF2-40B4-BE49-F238E27FC236}">
                  <a16:creationId xmlns:a16="http://schemas.microsoft.com/office/drawing/2014/main" id="{D43EE30E-A569-4394-B036-B0954A88D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l-GR"/>
            </a:p>
          </p:txBody>
        </p:sp>
        <p:sp>
          <p:nvSpPr>
            <p:cNvPr id="84" name="Freeform 18">
              <a:extLst>
                <a:ext uri="{FF2B5EF4-FFF2-40B4-BE49-F238E27FC236}">
                  <a16:creationId xmlns:a16="http://schemas.microsoft.com/office/drawing/2014/main" id="{F6178D34-57BD-47F7-A56E-14FC1BB22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l-GR"/>
            </a:p>
          </p:txBody>
        </p:sp>
        <p:sp>
          <p:nvSpPr>
            <p:cNvPr id="85" name="Freeform 19">
              <a:extLst>
                <a:ext uri="{FF2B5EF4-FFF2-40B4-BE49-F238E27FC236}">
                  <a16:creationId xmlns:a16="http://schemas.microsoft.com/office/drawing/2014/main" id="{FFD3B6D6-3AE3-47BC-97D9-CDA2EFCA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l-GR"/>
            </a:p>
          </p:txBody>
        </p:sp>
        <p:sp>
          <p:nvSpPr>
            <p:cNvPr id="86" name="Freeform 20">
              <a:extLst>
                <a:ext uri="{FF2B5EF4-FFF2-40B4-BE49-F238E27FC236}">
                  <a16:creationId xmlns:a16="http://schemas.microsoft.com/office/drawing/2014/main" id="{5C34EB72-4D8B-4039-B1FE-891F22FEB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l-GR"/>
            </a:p>
          </p:txBody>
        </p:sp>
        <p:sp>
          <p:nvSpPr>
            <p:cNvPr id="87" name="Freeform 21">
              <a:extLst>
                <a:ext uri="{FF2B5EF4-FFF2-40B4-BE49-F238E27FC236}">
                  <a16:creationId xmlns:a16="http://schemas.microsoft.com/office/drawing/2014/main" id="{55A3A4AF-6FE1-4C4B-9286-35AF8C6E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l-GR"/>
            </a:p>
          </p:txBody>
        </p:sp>
        <p:sp>
          <p:nvSpPr>
            <p:cNvPr id="88" name="Freeform 22">
              <a:extLst>
                <a:ext uri="{FF2B5EF4-FFF2-40B4-BE49-F238E27FC236}">
                  <a16:creationId xmlns:a16="http://schemas.microsoft.com/office/drawing/2014/main" id="{BBF339A0-40DC-4DCB-BF13-4143D7B0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l-GR"/>
            </a:p>
          </p:txBody>
        </p:sp>
      </p:grpSp>
      <p:grpSp>
        <p:nvGrpSpPr>
          <p:cNvPr id="89" name="Group 27">
            <a:extLst>
              <a:ext uri="{FF2B5EF4-FFF2-40B4-BE49-F238E27FC236}">
                <a16:creationId xmlns:a16="http://schemas.microsoft.com/office/drawing/2014/main" id="{AC0D9DD5-F48B-4179-BF11-4D156DA02A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90" name="Freeform 27">
              <a:extLst>
                <a:ext uri="{FF2B5EF4-FFF2-40B4-BE49-F238E27FC236}">
                  <a16:creationId xmlns:a16="http://schemas.microsoft.com/office/drawing/2014/main" id="{A9168E85-6CFA-435B-8A6B-D32486C90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l-GR"/>
            </a:p>
          </p:txBody>
        </p:sp>
        <p:sp>
          <p:nvSpPr>
            <p:cNvPr id="91" name="Freeform 28">
              <a:extLst>
                <a:ext uri="{FF2B5EF4-FFF2-40B4-BE49-F238E27FC236}">
                  <a16:creationId xmlns:a16="http://schemas.microsoft.com/office/drawing/2014/main" id="{9293C87B-0616-4B2B-B082-B3362CA3F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l-GR"/>
            </a:p>
          </p:txBody>
        </p:sp>
        <p:sp>
          <p:nvSpPr>
            <p:cNvPr id="92" name="Freeform 29">
              <a:extLst>
                <a:ext uri="{FF2B5EF4-FFF2-40B4-BE49-F238E27FC236}">
                  <a16:creationId xmlns:a16="http://schemas.microsoft.com/office/drawing/2014/main" id="{F2728C57-B738-4443-9FC2-3C060715FF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l-GR"/>
            </a:p>
          </p:txBody>
        </p:sp>
        <p:sp>
          <p:nvSpPr>
            <p:cNvPr id="93" name="Freeform 30">
              <a:extLst>
                <a:ext uri="{FF2B5EF4-FFF2-40B4-BE49-F238E27FC236}">
                  <a16:creationId xmlns:a16="http://schemas.microsoft.com/office/drawing/2014/main" id="{766F97F3-2B2B-4253-BEC7-BC9C7DFF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l-GR"/>
            </a:p>
          </p:txBody>
        </p:sp>
        <p:sp>
          <p:nvSpPr>
            <p:cNvPr id="94" name="Freeform 31">
              <a:extLst>
                <a:ext uri="{FF2B5EF4-FFF2-40B4-BE49-F238E27FC236}">
                  <a16:creationId xmlns:a16="http://schemas.microsoft.com/office/drawing/2014/main" id="{F2F1BCB5-62E3-482A-A671-8514CD517B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l-GR"/>
            </a:p>
          </p:txBody>
        </p:sp>
        <p:sp>
          <p:nvSpPr>
            <p:cNvPr id="95" name="Freeform 32">
              <a:extLst>
                <a:ext uri="{FF2B5EF4-FFF2-40B4-BE49-F238E27FC236}">
                  <a16:creationId xmlns:a16="http://schemas.microsoft.com/office/drawing/2014/main" id="{19B93AE6-0173-4CA9-A70C-F4D5D9B37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l-GR"/>
            </a:p>
          </p:txBody>
        </p:sp>
        <p:sp>
          <p:nvSpPr>
            <p:cNvPr id="96" name="Freeform 33">
              <a:extLst>
                <a:ext uri="{FF2B5EF4-FFF2-40B4-BE49-F238E27FC236}">
                  <a16:creationId xmlns:a16="http://schemas.microsoft.com/office/drawing/2014/main" id="{E7FEE511-B4FE-4967-9E02-B802810A9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l-GR"/>
            </a:p>
          </p:txBody>
        </p:sp>
        <p:sp>
          <p:nvSpPr>
            <p:cNvPr id="97" name="Freeform 34">
              <a:extLst>
                <a:ext uri="{FF2B5EF4-FFF2-40B4-BE49-F238E27FC236}">
                  <a16:creationId xmlns:a16="http://schemas.microsoft.com/office/drawing/2014/main" id="{374E8AF9-DC1D-4FEB-A65B-1F0F82912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l-GR"/>
            </a:p>
          </p:txBody>
        </p:sp>
        <p:sp>
          <p:nvSpPr>
            <p:cNvPr id="98" name="Freeform 35">
              <a:extLst>
                <a:ext uri="{FF2B5EF4-FFF2-40B4-BE49-F238E27FC236}">
                  <a16:creationId xmlns:a16="http://schemas.microsoft.com/office/drawing/2014/main" id="{89BB8488-306B-461B-846C-5E22664AF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l-GR"/>
            </a:p>
          </p:txBody>
        </p:sp>
        <p:sp>
          <p:nvSpPr>
            <p:cNvPr id="99" name="Freeform 36">
              <a:extLst>
                <a:ext uri="{FF2B5EF4-FFF2-40B4-BE49-F238E27FC236}">
                  <a16:creationId xmlns:a16="http://schemas.microsoft.com/office/drawing/2014/main" id="{987A2146-569C-4EF6-9CA1-D72961EBD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l-GR"/>
            </a:p>
          </p:txBody>
        </p:sp>
        <p:sp>
          <p:nvSpPr>
            <p:cNvPr id="100" name="Freeform 37">
              <a:extLst>
                <a:ext uri="{FF2B5EF4-FFF2-40B4-BE49-F238E27FC236}">
                  <a16:creationId xmlns:a16="http://schemas.microsoft.com/office/drawing/2014/main" id="{70334992-12F8-4924-B32E-420C3FDB1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l-GR"/>
            </a:p>
          </p:txBody>
        </p:sp>
        <p:sp>
          <p:nvSpPr>
            <p:cNvPr id="101" name="Freeform 38">
              <a:extLst>
                <a:ext uri="{FF2B5EF4-FFF2-40B4-BE49-F238E27FC236}">
                  <a16:creationId xmlns:a16="http://schemas.microsoft.com/office/drawing/2014/main" id="{A5B2F0D2-1D46-46DD-A818-60309624D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l-GR"/>
            </a:p>
          </p:txBody>
        </p:sp>
      </p:grpSp>
      <p:sp>
        <p:nvSpPr>
          <p:cNvPr id="102" name="Rectangle 41">
            <a:extLst>
              <a:ext uri="{FF2B5EF4-FFF2-40B4-BE49-F238E27FC236}">
                <a16:creationId xmlns:a16="http://schemas.microsoft.com/office/drawing/2014/main" id="{FF1A843A-A6BC-4027-A46F-8EA29D26F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103" name="Freeform 6">
            <a:extLst>
              <a:ext uri="{FF2B5EF4-FFF2-40B4-BE49-F238E27FC236}">
                <a16:creationId xmlns:a16="http://schemas.microsoft.com/office/drawing/2014/main" id="{2507F48C-66CC-4AFA-B9A7-360743221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l-GR"/>
          </a:p>
        </p:txBody>
      </p:sp>
      <p:sp useBgFill="1">
        <p:nvSpPr>
          <p:cNvPr id="104" name="Rectangle 45">
            <a:extLst>
              <a:ext uri="{FF2B5EF4-FFF2-40B4-BE49-F238E27FC236}">
                <a16:creationId xmlns:a16="http://schemas.microsoft.com/office/drawing/2014/main" id="{34542078-E6A8-432D-8A8B-24604A3A5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9">
            <a:extLst>
              <a:ext uri="{FF2B5EF4-FFF2-40B4-BE49-F238E27FC236}">
                <a16:creationId xmlns:a16="http://schemas.microsoft.com/office/drawing/2014/main" id="{258C1A90-076D-549E-D2AD-056793DD0B7D}"/>
              </a:ext>
            </a:extLst>
          </p:cNvPr>
          <p:cNvPicPr>
            <a:picLocks noChangeAspect="1"/>
          </p:cNvPicPr>
          <p:nvPr/>
        </p:nvPicPr>
        <p:blipFill rotWithShape="1">
          <a:blip r:embed="rId2">
            <a:duotone>
              <a:schemeClr val="bg2">
                <a:shade val="45000"/>
                <a:satMod val="135000"/>
              </a:schemeClr>
              <a:prstClr val="white"/>
            </a:duotone>
            <a:alphaModFix amt="40000"/>
          </a:blip>
          <a:srcRect t="5798" b="9933"/>
          <a:stretch/>
        </p:blipFill>
        <p:spPr>
          <a:xfrm>
            <a:off x="-49222" y="4746"/>
            <a:ext cx="12369068" cy="6957602"/>
          </a:xfrm>
          <a:prstGeom prst="rect">
            <a:avLst/>
          </a:prstGeom>
        </p:spPr>
      </p:pic>
      <p:grpSp>
        <p:nvGrpSpPr>
          <p:cNvPr id="106" name="Group 47">
            <a:extLst>
              <a:ext uri="{FF2B5EF4-FFF2-40B4-BE49-F238E27FC236}">
                <a16:creationId xmlns:a16="http://schemas.microsoft.com/office/drawing/2014/main" id="{A4E48887-9270-4938-917C-2297B0C115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7" name="Freeform 11">
              <a:extLst>
                <a:ext uri="{FF2B5EF4-FFF2-40B4-BE49-F238E27FC236}">
                  <a16:creationId xmlns:a16="http://schemas.microsoft.com/office/drawing/2014/main" id="{5E97A4B5-D696-4FFB-96EC-3969211AC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l-GR"/>
            </a:p>
          </p:txBody>
        </p:sp>
        <p:sp>
          <p:nvSpPr>
            <p:cNvPr id="108" name="Freeform 12">
              <a:extLst>
                <a:ext uri="{FF2B5EF4-FFF2-40B4-BE49-F238E27FC236}">
                  <a16:creationId xmlns:a16="http://schemas.microsoft.com/office/drawing/2014/main" id="{F4247FDA-9D72-4A20-A953-DB75522DB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l-GR"/>
            </a:p>
          </p:txBody>
        </p:sp>
        <p:sp>
          <p:nvSpPr>
            <p:cNvPr id="109" name="Freeform 13">
              <a:extLst>
                <a:ext uri="{FF2B5EF4-FFF2-40B4-BE49-F238E27FC236}">
                  <a16:creationId xmlns:a16="http://schemas.microsoft.com/office/drawing/2014/main" id="{178119CE-10A3-403E-B327-39FD33628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l-GR"/>
            </a:p>
          </p:txBody>
        </p:sp>
        <p:sp>
          <p:nvSpPr>
            <p:cNvPr id="110" name="Freeform 14">
              <a:extLst>
                <a:ext uri="{FF2B5EF4-FFF2-40B4-BE49-F238E27FC236}">
                  <a16:creationId xmlns:a16="http://schemas.microsoft.com/office/drawing/2014/main" id="{BF9051C7-DAAA-4503-B8B3-2FDE0E055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l-GR"/>
            </a:p>
          </p:txBody>
        </p:sp>
        <p:sp>
          <p:nvSpPr>
            <p:cNvPr id="111" name="Freeform 15">
              <a:extLst>
                <a:ext uri="{FF2B5EF4-FFF2-40B4-BE49-F238E27FC236}">
                  <a16:creationId xmlns:a16="http://schemas.microsoft.com/office/drawing/2014/main" id="{4B7EA962-12FB-487A-B341-0A6DE77E5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l-GR"/>
            </a:p>
          </p:txBody>
        </p:sp>
        <p:sp>
          <p:nvSpPr>
            <p:cNvPr id="112" name="Freeform 16">
              <a:extLst>
                <a:ext uri="{FF2B5EF4-FFF2-40B4-BE49-F238E27FC236}">
                  <a16:creationId xmlns:a16="http://schemas.microsoft.com/office/drawing/2014/main" id="{3610D4C8-EFBD-414C-8846-54C5698FB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l-GR"/>
            </a:p>
          </p:txBody>
        </p:sp>
        <p:sp>
          <p:nvSpPr>
            <p:cNvPr id="113" name="Freeform 17">
              <a:extLst>
                <a:ext uri="{FF2B5EF4-FFF2-40B4-BE49-F238E27FC236}">
                  <a16:creationId xmlns:a16="http://schemas.microsoft.com/office/drawing/2014/main" id="{C21E675F-1DAB-4885-B9DA-AB4632E51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l-GR"/>
            </a:p>
          </p:txBody>
        </p:sp>
        <p:sp>
          <p:nvSpPr>
            <p:cNvPr id="114" name="Freeform 18">
              <a:extLst>
                <a:ext uri="{FF2B5EF4-FFF2-40B4-BE49-F238E27FC236}">
                  <a16:creationId xmlns:a16="http://schemas.microsoft.com/office/drawing/2014/main" id="{7FE17559-57E1-41D8-9A82-52F0E1EC8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l-GR"/>
            </a:p>
          </p:txBody>
        </p:sp>
        <p:sp>
          <p:nvSpPr>
            <p:cNvPr id="57" name="Freeform 19">
              <a:extLst>
                <a:ext uri="{FF2B5EF4-FFF2-40B4-BE49-F238E27FC236}">
                  <a16:creationId xmlns:a16="http://schemas.microsoft.com/office/drawing/2014/main" id="{4D6BE54E-E15B-4BF7-AE9B-CA850E4C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l-GR"/>
            </a:p>
          </p:txBody>
        </p:sp>
        <p:sp>
          <p:nvSpPr>
            <p:cNvPr id="58" name="Freeform 20">
              <a:extLst>
                <a:ext uri="{FF2B5EF4-FFF2-40B4-BE49-F238E27FC236}">
                  <a16:creationId xmlns:a16="http://schemas.microsoft.com/office/drawing/2014/main" id="{C8CF1FE0-6D44-40D4-BC9E-2D2BAAC0F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l-GR"/>
            </a:p>
          </p:txBody>
        </p:sp>
        <p:sp>
          <p:nvSpPr>
            <p:cNvPr id="59" name="Freeform 21">
              <a:extLst>
                <a:ext uri="{FF2B5EF4-FFF2-40B4-BE49-F238E27FC236}">
                  <a16:creationId xmlns:a16="http://schemas.microsoft.com/office/drawing/2014/main" id="{4D8CD99F-0D63-4EC0-9E69-33C935AA9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l-GR"/>
            </a:p>
          </p:txBody>
        </p:sp>
        <p:sp>
          <p:nvSpPr>
            <p:cNvPr id="60" name="Freeform 22">
              <a:extLst>
                <a:ext uri="{FF2B5EF4-FFF2-40B4-BE49-F238E27FC236}">
                  <a16:creationId xmlns:a16="http://schemas.microsoft.com/office/drawing/2014/main" id="{2D1B0E6D-2301-4B85-87D9-2600A123F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l-GR"/>
            </a:p>
          </p:txBody>
        </p:sp>
      </p:grpSp>
      <p:sp>
        <p:nvSpPr>
          <p:cNvPr id="8" name="Τίτλος 7">
            <a:extLst>
              <a:ext uri="{FF2B5EF4-FFF2-40B4-BE49-F238E27FC236}">
                <a16:creationId xmlns:a16="http://schemas.microsoft.com/office/drawing/2014/main" id="{21D62263-C582-9EC0-E5B4-1DCF3D9BC991}"/>
              </a:ext>
            </a:extLst>
          </p:cNvPr>
          <p:cNvSpPr>
            <a:spLocks noGrp="1"/>
          </p:cNvSpPr>
          <p:nvPr>
            <p:ph type="title"/>
          </p:nvPr>
        </p:nvSpPr>
        <p:spPr>
          <a:xfrm>
            <a:off x="908393" y="2721223"/>
            <a:ext cx="10967035" cy="778589"/>
          </a:xfrm>
        </p:spPr>
        <p:txBody>
          <a:bodyPr vert="horz" lIns="91440" tIns="45720" rIns="91440" bIns="45720" rtlCol="0" anchor="b">
            <a:normAutofit fontScale="90000"/>
          </a:bodyPr>
          <a:lstStyle/>
          <a:p>
            <a:r>
              <a:rPr lang="el-GR" sz="5400" dirty="0"/>
              <a:t>Ευχαριστούμε για την προσοχή σας</a:t>
            </a:r>
            <a:endParaRPr lang="en-US" sz="5400" dirty="0"/>
          </a:p>
        </p:txBody>
      </p:sp>
      <p:grpSp>
        <p:nvGrpSpPr>
          <p:cNvPr id="62" name="Group 61">
            <a:extLst>
              <a:ext uri="{FF2B5EF4-FFF2-40B4-BE49-F238E27FC236}">
                <a16:creationId xmlns:a16="http://schemas.microsoft.com/office/drawing/2014/main" id="{C9FB5BCB-55FF-44E8-B475-CB515D39DE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3" name="Freeform 27">
              <a:extLst>
                <a:ext uri="{FF2B5EF4-FFF2-40B4-BE49-F238E27FC236}">
                  <a16:creationId xmlns:a16="http://schemas.microsoft.com/office/drawing/2014/main" id="{842B4885-EC21-455B-8A5B-7CDE2D30F9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l-GR"/>
            </a:p>
          </p:txBody>
        </p:sp>
        <p:sp>
          <p:nvSpPr>
            <p:cNvPr id="64" name="Freeform 28">
              <a:extLst>
                <a:ext uri="{FF2B5EF4-FFF2-40B4-BE49-F238E27FC236}">
                  <a16:creationId xmlns:a16="http://schemas.microsoft.com/office/drawing/2014/main" id="{CE92F8D5-5207-478F-9179-D21A5D86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l-GR"/>
            </a:p>
          </p:txBody>
        </p:sp>
        <p:sp>
          <p:nvSpPr>
            <p:cNvPr id="65" name="Freeform 29">
              <a:extLst>
                <a:ext uri="{FF2B5EF4-FFF2-40B4-BE49-F238E27FC236}">
                  <a16:creationId xmlns:a16="http://schemas.microsoft.com/office/drawing/2014/main" id="{4C8A7AE2-A784-4F54-9BF4-F4EB9C53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l-GR"/>
            </a:p>
          </p:txBody>
        </p:sp>
        <p:sp>
          <p:nvSpPr>
            <p:cNvPr id="66" name="Freeform 30">
              <a:extLst>
                <a:ext uri="{FF2B5EF4-FFF2-40B4-BE49-F238E27FC236}">
                  <a16:creationId xmlns:a16="http://schemas.microsoft.com/office/drawing/2014/main" id="{AEAB3670-1604-4BFA-B67E-36C910957A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l-GR"/>
            </a:p>
          </p:txBody>
        </p:sp>
        <p:sp>
          <p:nvSpPr>
            <p:cNvPr id="67" name="Freeform 31">
              <a:extLst>
                <a:ext uri="{FF2B5EF4-FFF2-40B4-BE49-F238E27FC236}">
                  <a16:creationId xmlns:a16="http://schemas.microsoft.com/office/drawing/2014/main" id="{FBA6345B-00E7-445F-9ED1-912D336F7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l-GR"/>
            </a:p>
          </p:txBody>
        </p:sp>
        <p:sp>
          <p:nvSpPr>
            <p:cNvPr id="68" name="Freeform 32">
              <a:extLst>
                <a:ext uri="{FF2B5EF4-FFF2-40B4-BE49-F238E27FC236}">
                  <a16:creationId xmlns:a16="http://schemas.microsoft.com/office/drawing/2014/main" id="{A71B4879-E81B-4A29-9124-003FE383B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l-GR"/>
            </a:p>
          </p:txBody>
        </p:sp>
        <p:sp>
          <p:nvSpPr>
            <p:cNvPr id="69" name="Freeform 33">
              <a:extLst>
                <a:ext uri="{FF2B5EF4-FFF2-40B4-BE49-F238E27FC236}">
                  <a16:creationId xmlns:a16="http://schemas.microsoft.com/office/drawing/2014/main" id="{18C79535-6DB6-4370-B6AD-61618DEC2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l-GR"/>
            </a:p>
          </p:txBody>
        </p:sp>
        <p:sp>
          <p:nvSpPr>
            <p:cNvPr id="70" name="Freeform 34">
              <a:extLst>
                <a:ext uri="{FF2B5EF4-FFF2-40B4-BE49-F238E27FC236}">
                  <a16:creationId xmlns:a16="http://schemas.microsoft.com/office/drawing/2014/main" id="{592032C5-4D35-44F8-839E-268D55CBCC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l-GR"/>
            </a:p>
          </p:txBody>
        </p:sp>
        <p:sp>
          <p:nvSpPr>
            <p:cNvPr id="71" name="Freeform 35">
              <a:extLst>
                <a:ext uri="{FF2B5EF4-FFF2-40B4-BE49-F238E27FC236}">
                  <a16:creationId xmlns:a16="http://schemas.microsoft.com/office/drawing/2014/main" id="{DDE5CD19-C4AD-4E06-AB6B-4D7CC554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l-GR"/>
            </a:p>
          </p:txBody>
        </p:sp>
        <p:sp>
          <p:nvSpPr>
            <p:cNvPr id="72" name="Freeform 36">
              <a:extLst>
                <a:ext uri="{FF2B5EF4-FFF2-40B4-BE49-F238E27FC236}">
                  <a16:creationId xmlns:a16="http://schemas.microsoft.com/office/drawing/2014/main" id="{9767786B-D368-4A7A-A045-B98239B13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l-GR"/>
            </a:p>
          </p:txBody>
        </p:sp>
        <p:sp>
          <p:nvSpPr>
            <p:cNvPr id="73" name="Freeform 37">
              <a:extLst>
                <a:ext uri="{FF2B5EF4-FFF2-40B4-BE49-F238E27FC236}">
                  <a16:creationId xmlns:a16="http://schemas.microsoft.com/office/drawing/2014/main" id="{7B496475-025E-42C3-B075-3AF1731E3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l-GR"/>
            </a:p>
          </p:txBody>
        </p:sp>
        <p:sp>
          <p:nvSpPr>
            <p:cNvPr id="74" name="Freeform 38">
              <a:extLst>
                <a:ext uri="{FF2B5EF4-FFF2-40B4-BE49-F238E27FC236}">
                  <a16:creationId xmlns:a16="http://schemas.microsoft.com/office/drawing/2014/main" id="{148AF32A-DFE9-4CA7-9CFE-945ED38C7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l-GR"/>
            </a:p>
          </p:txBody>
        </p:sp>
      </p:grpSp>
      <p:sp>
        <p:nvSpPr>
          <p:cNvPr id="76" name="Rectangle 75">
            <a:extLst>
              <a:ext uri="{FF2B5EF4-FFF2-40B4-BE49-F238E27FC236}">
                <a16:creationId xmlns:a16="http://schemas.microsoft.com/office/drawing/2014/main" id="{B2AA32FB-B608-41B6-8760-AA13673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78" name="Freeform 33">
            <a:extLst>
              <a:ext uri="{FF2B5EF4-FFF2-40B4-BE49-F238E27FC236}">
                <a16:creationId xmlns:a16="http://schemas.microsoft.com/office/drawing/2014/main" id="{BCEEA0D8-22D2-4E96-ABCB-99344CEBC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l-GR"/>
          </a:p>
        </p:txBody>
      </p:sp>
    </p:spTree>
    <p:extLst>
      <p:ext uri="{BB962C8B-B14F-4D97-AF65-F5344CB8AC3E}">
        <p14:creationId xmlns:p14="http://schemas.microsoft.com/office/powerpoint/2010/main" val="367821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F2DDD13-6640-5C6D-FDAE-098F565C1876}"/>
              </a:ext>
            </a:extLst>
          </p:cNvPr>
          <p:cNvSpPr>
            <a:spLocks noGrp="1"/>
          </p:cNvSpPr>
          <p:nvPr>
            <p:ph type="title"/>
          </p:nvPr>
        </p:nvSpPr>
        <p:spPr>
          <a:xfrm>
            <a:off x="3151238" y="506666"/>
            <a:ext cx="5889523" cy="781360"/>
          </a:xfrm>
        </p:spPr>
        <p:txBody>
          <a:bodyPr/>
          <a:lstStyle/>
          <a:p>
            <a:r>
              <a:rPr lang="el-GR" dirty="0"/>
              <a:t>ΑΞΙΟΛΟΓΗΣΗ ΥΠΗΡΕΣΙΩΝ</a:t>
            </a:r>
          </a:p>
        </p:txBody>
      </p:sp>
      <p:sp>
        <p:nvSpPr>
          <p:cNvPr id="3" name="Θέση περιεχομένου 2">
            <a:extLst>
              <a:ext uri="{FF2B5EF4-FFF2-40B4-BE49-F238E27FC236}">
                <a16:creationId xmlns:a16="http://schemas.microsoft.com/office/drawing/2014/main" id="{C3F4FF6D-26D0-F068-34A1-8CAE00E4C37F}"/>
              </a:ext>
            </a:extLst>
          </p:cNvPr>
          <p:cNvSpPr>
            <a:spLocks noGrp="1"/>
          </p:cNvSpPr>
          <p:nvPr>
            <p:ph idx="1"/>
          </p:nvPr>
        </p:nvSpPr>
        <p:spPr>
          <a:xfrm>
            <a:off x="2236838" y="2005781"/>
            <a:ext cx="7821561" cy="2615380"/>
          </a:xfrm>
        </p:spPr>
        <p:txBody>
          <a:bodyPr>
            <a:normAutofit/>
          </a:bodyPr>
          <a:lstStyle/>
          <a:p>
            <a:r>
              <a:rPr lang="el-GR" dirty="0"/>
              <a:t>Η ποιότητα των δημόσιων υπηρεσιών</a:t>
            </a:r>
            <a:r>
              <a:rPr lang="en-US" dirty="0"/>
              <a:t> </a:t>
            </a:r>
            <a:r>
              <a:rPr lang="el-GR" dirty="0"/>
              <a:t>είναι κρίσιμη για τους οργανισμούς και εξελίσσεται από τη Βιομηχανική Επανάσταση. Μπορεί να οριστεί με διάφορους τρόπους, από τη συμμόρφωση στις προδιαγραφές έως την ικανοποίηση του πελάτη. Ο πελάτης είναι κεντρικός στην αξιολόγηση. Έρευνες ικανοποίησης με ερωτηματολόγια τοποθετούν τον πελάτη ως τον απόλυτο κριτή, βελτιώνοντας έτσι τις δημόσιες συγκοινωνίες, με σκοπό να αλλάζουμε τις καθημερινές μετακινήσεις προς το καλύτερο</a:t>
            </a:r>
          </a:p>
        </p:txBody>
      </p:sp>
    </p:spTree>
    <p:extLst>
      <p:ext uri="{BB962C8B-B14F-4D97-AF65-F5344CB8AC3E}">
        <p14:creationId xmlns:p14="http://schemas.microsoft.com/office/powerpoint/2010/main" val="2601645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8F328FE-5047-528D-860A-9446C05DFCB9}"/>
              </a:ext>
            </a:extLst>
          </p:cNvPr>
          <p:cNvSpPr>
            <a:spLocks noGrp="1"/>
          </p:cNvSpPr>
          <p:nvPr>
            <p:ph type="title"/>
          </p:nvPr>
        </p:nvSpPr>
        <p:spPr>
          <a:xfrm>
            <a:off x="2799402" y="535619"/>
            <a:ext cx="7524469" cy="1027709"/>
          </a:xfrm>
        </p:spPr>
        <p:txBody>
          <a:bodyPr>
            <a:normAutofit fontScale="90000"/>
          </a:bodyPr>
          <a:lstStyle/>
          <a:p>
            <a:r>
              <a:rPr lang="el-GR" dirty="0"/>
              <a:t>ΜΕΘΟΔΟΙ ΣΥΛΛΟΓΗΣ ΚΑΙ ΑΝΑΛΥΣΗΣ ΕΠΙΠΕΔΟΥ ΙΚΑΝΟΠΟΙΗΣΗΣ</a:t>
            </a:r>
          </a:p>
        </p:txBody>
      </p:sp>
      <p:pic>
        <p:nvPicPr>
          <p:cNvPr id="5" name="Θέση περιεχομένου 4" descr="Εικόνα που περιέχει είδη γραφείου, κείμενο, γραφική ύλη, γραφικός χαρακτήρας&#10;&#10;Περιγραφή που δημιουργήθηκε αυτόματα">
            <a:extLst>
              <a:ext uri="{FF2B5EF4-FFF2-40B4-BE49-F238E27FC236}">
                <a16:creationId xmlns:a16="http://schemas.microsoft.com/office/drawing/2014/main" id="{EE522601-C1F8-8938-A839-537E637104D4}"/>
              </a:ext>
            </a:extLst>
          </p:cNvPr>
          <p:cNvPicPr>
            <a:picLocks noGrp="1" noChangeAspect="1"/>
          </p:cNvPicPr>
          <p:nvPr>
            <p:ph idx="1"/>
          </p:nvPr>
        </p:nvPicPr>
        <p:blipFill>
          <a:blip r:embed="rId2"/>
          <a:stretch>
            <a:fillRect/>
          </a:stretch>
        </p:blipFill>
        <p:spPr>
          <a:xfrm>
            <a:off x="2799402" y="2123767"/>
            <a:ext cx="7229501" cy="3778250"/>
          </a:xfrm>
        </p:spPr>
      </p:pic>
    </p:spTree>
    <p:extLst>
      <p:ext uri="{BB962C8B-B14F-4D97-AF65-F5344CB8AC3E}">
        <p14:creationId xmlns:p14="http://schemas.microsoft.com/office/powerpoint/2010/main" val="314323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0B0B9CC-25D5-72F3-C539-949FE4C2602D}"/>
              </a:ext>
            </a:extLst>
          </p:cNvPr>
          <p:cNvSpPr>
            <a:spLocks noGrp="1"/>
          </p:cNvSpPr>
          <p:nvPr>
            <p:ph type="title"/>
          </p:nvPr>
        </p:nvSpPr>
        <p:spPr>
          <a:xfrm>
            <a:off x="2592925" y="624110"/>
            <a:ext cx="7455643" cy="1116200"/>
          </a:xfrm>
        </p:spPr>
        <p:txBody>
          <a:bodyPr>
            <a:normAutofit fontScale="90000"/>
          </a:bodyPr>
          <a:lstStyle/>
          <a:p>
            <a:r>
              <a:rPr lang="el-GR" dirty="0"/>
              <a:t>ΣΥΛΛΟΓΗ ΔΕΔΟΜΕΝΩΝ ΜΕΣΑ ΑΠΌ ΕΡΩΤΗΜΑΤΟΛΟΓΙΑ</a:t>
            </a:r>
          </a:p>
        </p:txBody>
      </p:sp>
      <p:sp>
        <p:nvSpPr>
          <p:cNvPr id="3" name="Θέση περιεχομένου 2">
            <a:extLst>
              <a:ext uri="{FF2B5EF4-FFF2-40B4-BE49-F238E27FC236}">
                <a16:creationId xmlns:a16="http://schemas.microsoft.com/office/drawing/2014/main" id="{F0BB4A81-98C2-2FF1-6F9B-4FC504B06B56}"/>
              </a:ext>
            </a:extLst>
          </p:cNvPr>
          <p:cNvSpPr>
            <a:spLocks noGrp="1"/>
          </p:cNvSpPr>
          <p:nvPr>
            <p:ph idx="1"/>
          </p:nvPr>
        </p:nvSpPr>
        <p:spPr>
          <a:xfrm>
            <a:off x="1663315" y="2025445"/>
            <a:ext cx="9024350" cy="3696929"/>
          </a:xfrm>
        </p:spPr>
        <p:txBody>
          <a:bodyPr>
            <a:normAutofit fontScale="92500" lnSpcReduction="10000"/>
          </a:bodyPr>
          <a:lstStyle/>
          <a:p>
            <a:r>
              <a:rPr lang="el-GR" dirty="0"/>
              <a:t>Η χρήση ερωτηματολογίων και στατιστικών αναλύσεων είναι αξιόπιστη μέθοδος για την υποστήριξη αποφάσεων, ιδιαίτερα σε έρευνες ικανοποίησης επιβατών στις δημόσιες συγκοινωνίες. Το ερωτηματολόγιο διαρθρώνεται σε τρεις ενότητες:</a:t>
            </a:r>
          </a:p>
          <a:p>
            <a:endParaRPr lang="el-GR" dirty="0"/>
          </a:p>
          <a:p>
            <a:r>
              <a:rPr lang="el-GR" b="1" dirty="0"/>
              <a:t>Προσωπικές Πληροφορίες</a:t>
            </a:r>
            <a:r>
              <a:rPr lang="el-GR" dirty="0"/>
              <a:t>: Συλλογή στοιχείων όπως ηλικία, φύλο, δίπλωμα οδήγησης, πρόσβαση σε ιδιωτικά μέσα και δημογραφικές πληροφορίες.</a:t>
            </a:r>
          </a:p>
          <a:p>
            <a:r>
              <a:rPr lang="el-GR" b="1" dirty="0"/>
              <a:t>Συμπεριφορά Επιβατών</a:t>
            </a:r>
            <a:r>
              <a:rPr lang="el-GR" dirty="0"/>
              <a:t>: Πληροφορίες για πρότυπα μετακίνησης, συχνότητα χρήσης, σκοπό και απόσταση μετακινήσεων, και επιλογή μέσων μεταφοράς.</a:t>
            </a:r>
          </a:p>
          <a:p>
            <a:r>
              <a:rPr lang="el-GR" b="1" dirty="0"/>
              <a:t>Ικανοποίηση Υπηρεσιών</a:t>
            </a:r>
            <a:r>
              <a:rPr lang="el-GR" dirty="0"/>
              <a:t>: Αξιολόγηση πτυχών όπως συχνότητα, χρόνος, ακρίβεια, τιμή, καθαριότητα, συμπεριφορά προσωπικού, άνεση και ασφάλεια.</a:t>
            </a:r>
          </a:p>
          <a:p>
            <a:r>
              <a:rPr lang="el-GR" dirty="0"/>
              <a:t>Οι επιβάτες αξιολογούν κάθε πτυχή από 0 (χαμηλότερη ικανοποίηση) έως 5 (υψηλότερη ικανοποίηση).</a:t>
            </a:r>
          </a:p>
        </p:txBody>
      </p:sp>
    </p:spTree>
    <p:extLst>
      <p:ext uri="{BB962C8B-B14F-4D97-AF65-F5344CB8AC3E}">
        <p14:creationId xmlns:p14="http://schemas.microsoft.com/office/powerpoint/2010/main" val="312427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B80DF8E-6847-4744-093D-3E44993B1263}"/>
              </a:ext>
            </a:extLst>
          </p:cNvPr>
          <p:cNvSpPr>
            <a:spLocks noGrp="1"/>
          </p:cNvSpPr>
          <p:nvPr>
            <p:ph type="title"/>
          </p:nvPr>
        </p:nvSpPr>
        <p:spPr>
          <a:xfrm>
            <a:off x="4585353" y="590239"/>
            <a:ext cx="3021294" cy="713077"/>
          </a:xfrm>
        </p:spPr>
        <p:txBody>
          <a:bodyPr/>
          <a:lstStyle/>
          <a:p>
            <a:r>
              <a:rPr lang="el-GR" dirty="0"/>
              <a:t>ΑΝΑΛΥΣΗ(1)</a:t>
            </a:r>
          </a:p>
        </p:txBody>
      </p:sp>
      <p:sp>
        <p:nvSpPr>
          <p:cNvPr id="3" name="Θέση περιεχομένου 2">
            <a:extLst>
              <a:ext uri="{FF2B5EF4-FFF2-40B4-BE49-F238E27FC236}">
                <a16:creationId xmlns:a16="http://schemas.microsoft.com/office/drawing/2014/main" id="{EED423E0-185D-851F-A53E-8A7852B8D2D6}"/>
              </a:ext>
            </a:extLst>
          </p:cNvPr>
          <p:cNvSpPr>
            <a:spLocks noGrp="1"/>
          </p:cNvSpPr>
          <p:nvPr>
            <p:ph idx="1"/>
          </p:nvPr>
        </p:nvSpPr>
        <p:spPr>
          <a:xfrm>
            <a:off x="1858298" y="1720645"/>
            <a:ext cx="8622890" cy="4547116"/>
          </a:xfrm>
        </p:spPr>
        <p:txBody>
          <a:bodyPr>
            <a:normAutofit fontScale="92500"/>
          </a:bodyPr>
          <a:lstStyle/>
          <a:p>
            <a:r>
              <a:rPr lang="en-US" b="1" dirty="0" err="1"/>
              <a:t>Anova</a:t>
            </a:r>
            <a:r>
              <a:rPr lang="en-US" b="1" dirty="0"/>
              <a:t> Test:</a:t>
            </a:r>
            <a:r>
              <a:rPr lang="el-GR" dirty="0"/>
              <a:t>Το ANOVA </a:t>
            </a:r>
            <a:r>
              <a:rPr lang="el-GR" dirty="0" err="1"/>
              <a:t>test</a:t>
            </a:r>
            <a:r>
              <a:rPr lang="el-GR" dirty="0"/>
              <a:t> είναι κρίσιμο στην έρευνα, καθώς επιτρέπει τη σύγκριση μέσων τιμών πολλαπλών ομάδων για στατιστικά σημαντικές διαφορές. Έχει διάφορες παραλλαγές, όπως το </a:t>
            </a:r>
            <a:r>
              <a:rPr lang="el-GR" dirty="0" err="1"/>
              <a:t>One-Way</a:t>
            </a:r>
            <a:r>
              <a:rPr lang="el-GR" dirty="0"/>
              <a:t>, το </a:t>
            </a:r>
            <a:r>
              <a:rPr lang="el-GR" dirty="0" err="1"/>
              <a:t>Two-Way</a:t>
            </a:r>
            <a:r>
              <a:rPr lang="el-GR" dirty="0"/>
              <a:t>, και το MANOVA, κάθε μία με διαφορετικούς σκοπούς ανάλυσης δεδομένων.</a:t>
            </a:r>
            <a:endParaRPr lang="en-US" dirty="0"/>
          </a:p>
          <a:p>
            <a:pPr marL="0" indent="0">
              <a:buNone/>
            </a:pPr>
            <a:r>
              <a:rPr lang="el-GR" dirty="0"/>
              <a:t>Οι βασικές έννοιες που σχετίζονται με το ANOVA περιλαμβάνουν:</a:t>
            </a:r>
            <a:endParaRPr lang="en-US" dirty="0"/>
          </a:p>
          <a:p>
            <a:r>
              <a:rPr lang="el-GR" b="1" dirty="0"/>
              <a:t>Μέση τιμή (</a:t>
            </a:r>
            <a:r>
              <a:rPr lang="el-GR" b="1" dirty="0" err="1"/>
              <a:t>Mean</a:t>
            </a:r>
            <a:r>
              <a:rPr lang="el-GR" b="1" dirty="0"/>
              <a:t>): </a:t>
            </a:r>
            <a:r>
              <a:rPr lang="el-GR" dirty="0"/>
              <a:t>Η μέση τιμή ενός σετ δεδομένων είναι ο μέσος όρος των τιμών του.</a:t>
            </a:r>
          </a:p>
          <a:p>
            <a:r>
              <a:rPr lang="el-GR" b="1" dirty="0"/>
              <a:t>Ανάλυση της Απόκλισης (</a:t>
            </a:r>
            <a:r>
              <a:rPr lang="el-GR" b="1" dirty="0" err="1"/>
              <a:t>Analysis</a:t>
            </a:r>
            <a:r>
              <a:rPr lang="el-GR" b="1" dirty="0"/>
              <a:t> of </a:t>
            </a:r>
            <a:r>
              <a:rPr lang="el-GR" b="1" dirty="0" err="1"/>
              <a:t>Variance</a:t>
            </a:r>
            <a:r>
              <a:rPr lang="el-GR" b="1" dirty="0"/>
              <a:t>):</a:t>
            </a:r>
            <a:r>
              <a:rPr lang="el-GR" dirty="0"/>
              <a:t>Το βασικό βήμα του ANOVA είναι η ανάλυση των διαφορών μεταξύ των μέσων των ομάδων και της διακύμανσης εντός των ομάδων.</a:t>
            </a:r>
          </a:p>
          <a:p>
            <a:r>
              <a:rPr lang="el-GR" b="1" dirty="0"/>
              <a:t>Στατιστικός Υπολογισμός F: </a:t>
            </a:r>
            <a:r>
              <a:rPr lang="el-GR" dirty="0"/>
              <a:t>Στο ANOVA, ένας μεγάλος F υποδηλώνει στατιστικά σημαντικές διαφορές μεταξύ των μέσων τιμών των ομάδων.</a:t>
            </a:r>
          </a:p>
          <a:p>
            <a:r>
              <a:rPr lang="el-GR" b="1" dirty="0"/>
              <a:t>Τεστ Στατιστικής Σημαντικότητας: </a:t>
            </a:r>
            <a:r>
              <a:rPr lang="el-GR" dirty="0"/>
              <a:t>Μετά τον υπολογισμό του F, ελέγχουμε τη σημαντικότητα των αποτελεσμάτων με ένα τεστ στατιστικής σημαντικότητας.</a:t>
            </a:r>
          </a:p>
        </p:txBody>
      </p:sp>
    </p:spTree>
    <p:extLst>
      <p:ext uri="{BB962C8B-B14F-4D97-AF65-F5344CB8AC3E}">
        <p14:creationId xmlns:p14="http://schemas.microsoft.com/office/powerpoint/2010/main" val="166986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011987C-8775-714A-C0B6-A33F3CA0A2DD}"/>
              </a:ext>
            </a:extLst>
          </p:cNvPr>
          <p:cNvSpPr>
            <a:spLocks noGrp="1"/>
          </p:cNvSpPr>
          <p:nvPr>
            <p:ph type="title"/>
          </p:nvPr>
        </p:nvSpPr>
        <p:spPr>
          <a:xfrm>
            <a:off x="4327954" y="501749"/>
            <a:ext cx="3536092" cy="752406"/>
          </a:xfrm>
        </p:spPr>
        <p:txBody>
          <a:bodyPr/>
          <a:lstStyle/>
          <a:p>
            <a:r>
              <a:rPr lang="el-GR" dirty="0"/>
              <a:t>ΑΝΑΛΥΣΗ</a:t>
            </a:r>
            <a:r>
              <a:rPr lang="en-US" dirty="0"/>
              <a:t>(</a:t>
            </a:r>
            <a:r>
              <a:rPr lang="el-GR" dirty="0"/>
              <a:t>2</a:t>
            </a:r>
            <a:r>
              <a:rPr lang="en-US" dirty="0"/>
              <a:t>)</a:t>
            </a:r>
            <a:endParaRPr lang="el-GR" dirty="0"/>
          </a:p>
        </p:txBody>
      </p:sp>
      <p:sp>
        <p:nvSpPr>
          <p:cNvPr id="3" name="Θέση περιεχομένου 2">
            <a:extLst>
              <a:ext uri="{FF2B5EF4-FFF2-40B4-BE49-F238E27FC236}">
                <a16:creationId xmlns:a16="http://schemas.microsoft.com/office/drawing/2014/main" id="{BC2C0362-F92D-0578-F921-FED5FC9F9437}"/>
              </a:ext>
            </a:extLst>
          </p:cNvPr>
          <p:cNvSpPr>
            <a:spLocks noGrp="1"/>
          </p:cNvSpPr>
          <p:nvPr>
            <p:ph idx="1"/>
          </p:nvPr>
        </p:nvSpPr>
        <p:spPr>
          <a:xfrm>
            <a:off x="2323741" y="1779640"/>
            <a:ext cx="8324594" cy="4090218"/>
          </a:xfrm>
        </p:spPr>
        <p:txBody>
          <a:bodyPr>
            <a:normAutofit fontScale="92500"/>
          </a:bodyPr>
          <a:lstStyle/>
          <a:p>
            <a:r>
              <a:rPr lang="el-GR" b="1" dirty="0"/>
              <a:t>Πίνακας Συσχέτισης (</a:t>
            </a:r>
            <a:r>
              <a:rPr lang="en-US" b="1" dirty="0"/>
              <a:t>Correlation Matrix):</a:t>
            </a:r>
            <a:r>
              <a:rPr lang="el-GR" dirty="0"/>
              <a:t>Ένας πίνακας συσχέτισης απεικονίζει τους συντελεστές συσχέτισης μεταξύ όλων των μεταβλητών ενός συνόλου δεδομένων. Κάθε κελί δείχνει τη σχέση μεταξύ δύο μεταβλητών, με τιμές από -1 έως 1: το 1 υποδηλώνει τέλεια θετική συσχέτιση, το -1 τέλεια αρνητική, ενώ το 0 υποδηλώνει απουσία συσχέτισης.</a:t>
            </a:r>
            <a:endParaRPr lang="en-US" dirty="0"/>
          </a:p>
          <a:p>
            <a:pPr marL="0" indent="0">
              <a:buNone/>
            </a:pPr>
            <a:r>
              <a:rPr lang="el-GR" dirty="0"/>
              <a:t> Επίσης οι χρήσεις ενός πίνακα συσχέτισης είναι</a:t>
            </a:r>
            <a:r>
              <a:rPr lang="en-US" dirty="0"/>
              <a:t>:</a:t>
            </a:r>
          </a:p>
          <a:p>
            <a:r>
              <a:rPr lang="el-GR" b="1" dirty="0"/>
              <a:t>Αναγνώριση Σχέσεων</a:t>
            </a:r>
            <a:r>
              <a:rPr lang="el-GR" dirty="0"/>
              <a:t>: Αναδεικνύει τη δύναμη και την κατεύθυνση των συσχετίσεων μεταξύ μεταβλητών.</a:t>
            </a:r>
          </a:p>
          <a:p>
            <a:r>
              <a:rPr lang="el-GR" b="1" dirty="0"/>
              <a:t>Ανίχνευση </a:t>
            </a:r>
            <a:r>
              <a:rPr lang="el-GR" b="1" dirty="0" err="1"/>
              <a:t>Πολυπληθωρισμού</a:t>
            </a:r>
            <a:r>
              <a:rPr lang="el-GR" dirty="0"/>
              <a:t>: Βοηθά στην αποφυγή υπερβολικά στενών συσχετίσεων που μπορούν να παραπλανήσουν στην ανάλυση.</a:t>
            </a:r>
          </a:p>
          <a:p>
            <a:r>
              <a:rPr lang="el-GR" b="1" dirty="0"/>
              <a:t>Είσοδος σε Προχωρημένες Αναλύσεις</a:t>
            </a:r>
            <a:r>
              <a:rPr lang="el-GR" dirty="0"/>
              <a:t>: Αποτελεί βασικό βήμα για πιο σύνθετες αναλύσεις, παρέχοντας περιληπτική εικόνα των αλληλεπιδράσεων μεταξύ μεταβλητών.</a:t>
            </a:r>
          </a:p>
        </p:txBody>
      </p:sp>
    </p:spTree>
    <p:extLst>
      <p:ext uri="{BB962C8B-B14F-4D97-AF65-F5344CB8AC3E}">
        <p14:creationId xmlns:p14="http://schemas.microsoft.com/office/powerpoint/2010/main" val="2032859496"/>
      </p:ext>
    </p:extLst>
  </p:cSld>
  <p:clrMapOvr>
    <a:masterClrMapping/>
  </p:clrMapOvr>
</p:sld>
</file>

<file path=ppt/theme/theme1.xml><?xml version="1.0" encoding="utf-8"?>
<a:theme xmlns:a="http://schemas.openxmlformats.org/drawingml/2006/main" name="Θρόισμα">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Έγγραφο" ma:contentTypeID="0x010100CB31C77E6371E142B5905F49D5B2DAB3" ma:contentTypeVersion="0" ma:contentTypeDescription="Δημιουργία νέου εγγράφου" ma:contentTypeScope="" ma:versionID="0f6678a3e479cf597dbd47a25c6027ba">
  <xsd:schema xmlns:xsd="http://www.w3.org/2001/XMLSchema" xmlns:xs="http://www.w3.org/2001/XMLSchema" xmlns:p="http://schemas.microsoft.com/office/2006/metadata/properties" targetNamespace="http://schemas.microsoft.com/office/2006/metadata/properties" ma:root="true" ma:fieldsID="db34239fb41255262ba3919b64a12c3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01380C-D277-49DB-99E8-EBB44FAEC457}">
  <ds:schemaRef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BA9FD286-18C4-45A1-A31E-4D5598A874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9CEC15E-DE5D-4CF7-9738-27A6461DD6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824</TotalTime>
  <Words>3034</Words>
  <Application>Microsoft Office PowerPoint</Application>
  <PresentationFormat>Ευρεία οθόνη</PresentationFormat>
  <Paragraphs>128</Paragraphs>
  <Slides>41</Slides>
  <Notes>0</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41</vt:i4>
      </vt:variant>
    </vt:vector>
  </HeadingPairs>
  <TitlesOfParts>
    <vt:vector size="48" baseType="lpstr">
      <vt:lpstr>Aptos</vt:lpstr>
      <vt:lpstr>Arial</vt:lpstr>
      <vt:lpstr>Calibri</vt:lpstr>
      <vt:lpstr>Century Gothic</vt:lpstr>
      <vt:lpstr>gg sans</vt:lpstr>
      <vt:lpstr>Wingdings 3</vt:lpstr>
      <vt:lpstr>Θρόισμα</vt:lpstr>
      <vt:lpstr>Έρευνα ικανοποίησης επιβατών για τα Μέσα Μαζικής Μεταφοράς του Βόλου</vt:lpstr>
      <vt:lpstr>        ΕΙΣΑΓΩΓΗ</vt:lpstr>
      <vt:lpstr>                   ΕΙΣΑΓΩΓΗ</vt:lpstr>
      <vt:lpstr>ΒΙΒΛΙΟΓΡΑΦΙΚΗ ΑΝΑΣΚΟΠΗΣΗ</vt:lpstr>
      <vt:lpstr>ΑΞΙΟΛΟΓΗΣΗ ΥΠΗΡΕΣΙΩΝ</vt:lpstr>
      <vt:lpstr>ΜΕΘΟΔΟΙ ΣΥΛΛΟΓΗΣ ΚΑΙ ΑΝΑΛΥΣΗΣ ΕΠΙΠΕΔΟΥ ΙΚΑΝΟΠΟΙΗΣΗΣ</vt:lpstr>
      <vt:lpstr>ΣΥΛΛΟΓΗ ΔΕΔΟΜΕΝΩΝ ΜΕΣΑ ΑΠΌ ΕΡΩΤΗΜΑΤΟΛΟΓΙΑ</vt:lpstr>
      <vt:lpstr>ΑΝΑΛΥΣΗ(1)</vt:lpstr>
      <vt:lpstr>ΑΝΑΛΥΣΗ(2)</vt:lpstr>
      <vt:lpstr>ΑΝΑΛΥΣΗ(3)</vt:lpstr>
      <vt:lpstr>ΕΡΕΥΝΕΣ ΙΚΑΝΟΠΟΙΗΣΗΣ ΣΕ ΜΜΜ</vt:lpstr>
      <vt:lpstr>ΤΟ ΠΑΡΑΔΕΙΓΜΑ ΤΗΣ ΚΙΝΑΣ(1)</vt:lpstr>
      <vt:lpstr>ΤΟ ΠΑΡΑΔΕΙΓΜΑ ΤΗΣ ΚΙΝΑΣ(2)</vt:lpstr>
      <vt:lpstr>Αποτελέσματα έρευνας στην Κίνα</vt:lpstr>
      <vt:lpstr>ΕΡΕΥΝΑ ΣΤΗΝ ΠΟΛΗ ΤΟΥ ΒΟΛΟΥ</vt:lpstr>
      <vt:lpstr>ΣΥΛΛΟΓΗ ΔΕΔΟΜΕΝΩΝ</vt:lpstr>
      <vt:lpstr>ΟΜΑΔΟΠΟΙΗΣΗ ΔΕΔΟΜΕΝΩΝ</vt:lpstr>
      <vt:lpstr>ΠΕΡΙΓΡΑΦΙΚΗ ΣΤΑΤΙΣΤΙΚΗ ΑΝΑΛΥΣΗ ΣΤΟ SPSS</vt:lpstr>
      <vt:lpstr>ΠΙΝΑΚΕΣ ΣΥΣΧΕΤΙΣΗΣ</vt:lpstr>
      <vt:lpstr>Combinatorial Search Algorithm</vt:lpstr>
      <vt:lpstr>Γενική αξιολόγηση των μέσων</vt:lpstr>
      <vt:lpstr>ΑΠΟΤΕΛΕΣΜΑΤΑ</vt:lpstr>
      <vt:lpstr>Προφίλ ερωτηθέντων(1) </vt:lpstr>
      <vt:lpstr>Προφίλ ερωτηθέντων(2) </vt:lpstr>
      <vt:lpstr>Προφίλ ερωτηθέντων(3) </vt:lpstr>
      <vt:lpstr>Προφίλ ερωτηθέντων(4)</vt:lpstr>
      <vt:lpstr>Αποτελέσματα t-test και Anova test</vt:lpstr>
      <vt:lpstr>Αποτελέσματα t-test και Anova test</vt:lpstr>
      <vt:lpstr>Παρουσίαση του PowerPoint</vt:lpstr>
      <vt:lpstr>Αποτελέσματα Πινάκων Συσχέτισης(1)</vt:lpstr>
      <vt:lpstr>Αποτελέσματα Πινάκων Συσχέτισης(2)</vt:lpstr>
      <vt:lpstr>Αποτελέσματα Πινάκων Συσχέτισης(3)</vt:lpstr>
      <vt:lpstr>Ιστογράμματα(1) </vt:lpstr>
      <vt:lpstr>Ιστογράμματα(2) </vt:lpstr>
      <vt:lpstr>Αποτελέσματα Combinatorial Search Algorithm(1)</vt:lpstr>
      <vt:lpstr>Αποτελέσματα Combinatorial Search Algorithm(2)</vt:lpstr>
      <vt:lpstr>Γενική αποτίμηση αποτελεσμάτων</vt:lpstr>
      <vt:lpstr>Συμπεράσματα</vt:lpstr>
      <vt:lpstr>Προτεινόμενες λύσεις</vt:lpstr>
      <vt:lpstr>Βιβλιογραφία</vt:lpstr>
      <vt:lpstr>Ευχαριστούμε για την προσοχή σας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Προσδιορισμός δείκτη ικανοποίησης από τις δημόσιες συγκοινωνίες μέσα από έρευνες χρηστών</dc:title>
  <dc:creator>KALLIS KYRIAZIS-DIMITRIOS</dc:creator>
  <cp:lastModifiedBy>jim gial</cp:lastModifiedBy>
  <cp:revision>42</cp:revision>
  <dcterms:created xsi:type="dcterms:W3CDTF">2024-05-28T13:52:58Z</dcterms:created>
  <dcterms:modified xsi:type="dcterms:W3CDTF">2024-06-02T14:52:36Z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0x010100CB31C77E6371E142B5905F49D5B2DAB3</vt:lpwstr>
  </property>
</Properties>
</file>